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PT Sans" panose="020B0503020203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jhtsWCMqyM+kQkfuDWq4XLVp90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E3595B-932F-40D7-9613-C36CFFC10445}">
  <a:tblStyle styleId="{48E3595B-932F-40D7-9613-C36CFFC104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285c39fe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285c39fe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26285c39fe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26285c39fe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Home inspections require a trained, licensed professional crawl underneath a building to gather information on the home’s status. This takes a long time, and the environment is certainly inhospitable and sometimes dangerous. The Croomba has the potential to become an invaluable tool for the home inspection industry by automating the task of crawl space inspection, and a fleet of robots could survey multiple sites simultaneously</a:t>
            </a:r>
            <a:endParaRPr>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285c39fe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26285c39fe3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6285c39fe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6285c39fe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a0700a732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a0700a732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6285c39f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6285c39fe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350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6285c39fe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6285c39f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a:solidFill>
                  <a:schemeClr val="dk1"/>
                </a:solidFill>
                <a:latin typeface="PT Sans"/>
                <a:ea typeface="PT Sans"/>
                <a:cs typeface="PT Sans"/>
                <a:sym typeface="PT Sans"/>
              </a:rPr>
              <a:t>The objective of the Croomba project is to create a robot capable of inspecting a crawl space autonomously while also taking pictures and recording sensor data throughout. We have designed, ordered, and built the robot hardware while also setting up programs to demonstrate basic functionality. The team has also integrated features for improvements with future editions of the Croomba. We made the designs with a focus on modularity to allow for a concentration on atomic subsystems while also keeping the appropriate industry standards in mind.</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285c39fe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6285c39fe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This is our high level design.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2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6285c39fe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26285c39fe3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2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6285c39fe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6285c39fe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T Sans"/>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 name="Google Shape;10;p22"/>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6"/>
        <p:cNvGrpSpPr/>
        <p:nvPr/>
      </p:nvGrpSpPr>
      <p:grpSpPr>
        <a:xfrm>
          <a:off x="0" y="0"/>
          <a:ext cx="0" cy="0"/>
          <a:chOff x="0" y="0"/>
          <a:chExt cx="0" cy="0"/>
        </a:xfrm>
      </p:grpSpPr>
      <p:sp>
        <p:nvSpPr>
          <p:cNvPr id="37" name="Google Shape;37;p3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T Sans"/>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32"/>
          <p:cNvSpPr>
            <a:spLocks noGrp="1"/>
          </p:cNvSpPr>
          <p:nvPr>
            <p:ph type="pic" idx="2"/>
          </p:nvPr>
        </p:nvSpPr>
        <p:spPr>
          <a:xfrm>
            <a:off x="3887391" y="740569"/>
            <a:ext cx="4629300" cy="3655200"/>
          </a:xfrm>
          <a:prstGeom prst="rect">
            <a:avLst/>
          </a:prstGeom>
          <a:noFill/>
          <a:ln>
            <a:noFill/>
          </a:ln>
        </p:spPr>
      </p:sp>
      <p:sp>
        <p:nvSpPr>
          <p:cNvPr id="39" name="Google Shape;39;p32"/>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 name="Google Shape;13;p2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
        <p:cNvGrpSpPr/>
        <p:nvPr/>
      </p:nvGrpSpPr>
      <p:grpSpPr>
        <a:xfrm>
          <a:off x="0" y="0"/>
          <a:ext cx="0" cy="0"/>
          <a:chOff x="0" y="0"/>
          <a:chExt cx="0" cy="0"/>
        </a:xfrm>
      </p:grpSpPr>
      <p:sp>
        <p:nvSpPr>
          <p:cNvPr id="16" name="Google Shape;16;p25"/>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T Sans"/>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25"/>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8" name="Google Shape;18;p25"/>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27"/>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T Sans"/>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27"/>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2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28"/>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 name="Google Shape;26;p28"/>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29"/>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0" name="Google Shape;30;p29"/>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 name="Google Shape;31;p29"/>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2" name="Google Shape;32;p29"/>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2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PT Sans"/>
                <a:ea typeface="PT Sans"/>
                <a:cs typeface="PT Sans"/>
                <a:sym typeface="PT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T Sans"/>
                <a:ea typeface="PT Sans"/>
                <a:cs typeface="PT Sans"/>
                <a:sym typeface="PT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T Sans"/>
                <a:ea typeface="PT Sans"/>
                <a:cs typeface="PT Sans"/>
                <a:sym typeface="PT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T Sans"/>
                <a:ea typeface="PT Sans"/>
                <a:cs typeface="PT Sans"/>
                <a:sym typeface="PT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 name="Google Shape;7;p2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T Sans"/>
              <a:buNone/>
              <a:defRPr sz="3300" b="1" i="0" u="none" strike="noStrike" cap="none">
                <a:solidFill>
                  <a:schemeClr val="dk1"/>
                </a:solidFill>
                <a:latin typeface="PT Sans"/>
                <a:ea typeface="PT Sans"/>
                <a:cs typeface="PT Sans"/>
                <a:sym typeface="PT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txBox="1">
            <a:spLocks noGrp="1"/>
          </p:cNvSpPr>
          <p:nvPr>
            <p:ph type="ctrTitle"/>
          </p:nvPr>
        </p:nvSpPr>
        <p:spPr>
          <a:xfrm>
            <a:off x="1143000" y="1790223"/>
            <a:ext cx="6858000" cy="7332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SzPts val="990"/>
              <a:buNone/>
            </a:pPr>
            <a:r>
              <a:rPr lang="en-US" sz="2600"/>
              <a:t>The Autonomous Crawl Space Inspection Robot V2</a:t>
            </a:r>
            <a:endParaRPr sz="2600"/>
          </a:p>
        </p:txBody>
      </p:sp>
      <p:sp>
        <p:nvSpPr>
          <p:cNvPr id="45" name="Google Shape;45;p1"/>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800"/>
              </a:spcBef>
              <a:spcAft>
                <a:spcPts val="0"/>
              </a:spcAft>
              <a:buSzPts val="1800"/>
              <a:buNone/>
            </a:pPr>
            <a:r>
              <a:rPr lang="en-US" i="1"/>
              <a:t>Team 3: Fatima Al-Heji and </a:t>
            </a:r>
            <a:r>
              <a:rPr lang="en-US" sz="1800">
                <a:latin typeface="Calibri"/>
                <a:ea typeface="Calibri"/>
                <a:cs typeface="Calibri"/>
                <a:sym typeface="Calibri"/>
              </a:rPr>
              <a:t>Joshua Egwuatu</a:t>
            </a:r>
            <a:r>
              <a:rPr lang="en-US"/>
              <a:t> </a:t>
            </a:r>
            <a:endParaRPr i="1"/>
          </a:p>
          <a:p>
            <a:pPr marL="0" lvl="0" indent="0" algn="ctr" rtl="0">
              <a:lnSpc>
                <a:spcPct val="90000"/>
              </a:lnSpc>
              <a:spcBef>
                <a:spcPts val="800"/>
              </a:spcBef>
              <a:spcAft>
                <a:spcPts val="0"/>
              </a:spcAft>
              <a:buSzPts val="1800"/>
              <a:buNone/>
            </a:pPr>
            <a:r>
              <a:rPr lang="en-US" i="1"/>
              <a:t>Faculty Advisor: Mr. Jesse Roberts</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US"/>
              <a:t>Why are we using the compass?</a:t>
            </a:r>
            <a:endParaRPr/>
          </a:p>
        </p:txBody>
      </p:sp>
      <p:sp>
        <p:nvSpPr>
          <p:cNvPr id="103" name="Google Shape;103;p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lnSpcReduction="10000"/>
          </a:bodyPr>
          <a:lstStyle/>
          <a:p>
            <a:pPr marL="457200" lvl="0" indent="-317500" algn="l" rtl="0">
              <a:lnSpc>
                <a:spcPct val="90000"/>
              </a:lnSpc>
              <a:spcBef>
                <a:spcPts val="800"/>
              </a:spcBef>
              <a:spcAft>
                <a:spcPts val="0"/>
              </a:spcAft>
              <a:buClr>
                <a:schemeClr val="dk1"/>
              </a:buClr>
              <a:buSzPts val="1400"/>
              <a:buChar char="•"/>
            </a:pPr>
            <a:r>
              <a:rPr lang="en-US"/>
              <a:t>The compass subsystem uses a compass sensor to determine the robot's direction.</a:t>
            </a:r>
            <a:endParaRPr/>
          </a:p>
          <a:p>
            <a:pPr marL="457200" lvl="0" indent="-317500" algn="l" rtl="0">
              <a:lnSpc>
                <a:spcPct val="90000"/>
              </a:lnSpc>
              <a:spcBef>
                <a:spcPts val="800"/>
              </a:spcBef>
              <a:spcAft>
                <a:spcPts val="0"/>
              </a:spcAft>
              <a:buClr>
                <a:schemeClr val="dk1"/>
              </a:buClr>
              <a:buSzPts val="1400"/>
              <a:buChar char="•"/>
            </a:pPr>
            <a:r>
              <a:rPr lang="en-US"/>
              <a:t>The sensor measures the Earth's magnetic field strength and direction across three axes.</a:t>
            </a:r>
            <a:endParaRPr/>
          </a:p>
          <a:p>
            <a:pPr marL="457200" lvl="0" indent="-317500" algn="l" rtl="0">
              <a:lnSpc>
                <a:spcPct val="90000"/>
              </a:lnSpc>
              <a:spcBef>
                <a:spcPts val="800"/>
              </a:spcBef>
              <a:spcAft>
                <a:spcPts val="0"/>
              </a:spcAft>
              <a:buClr>
                <a:schemeClr val="dk1"/>
              </a:buClr>
              <a:buSzPts val="1400"/>
              <a:buChar char="•"/>
            </a:pPr>
            <a:r>
              <a:rPr lang="en-US"/>
              <a:t>By analyzing the sensor data, the robot can calculate its angle or orientation relative to magnetic north.</a:t>
            </a:r>
            <a:endParaRPr/>
          </a:p>
          <a:p>
            <a:pPr marL="457200" lvl="0" indent="-317500" algn="l" rtl="0">
              <a:lnSpc>
                <a:spcPct val="90000"/>
              </a:lnSpc>
              <a:spcBef>
                <a:spcPts val="800"/>
              </a:spcBef>
              <a:spcAft>
                <a:spcPts val="0"/>
              </a:spcAft>
              <a:buClr>
                <a:schemeClr val="dk1"/>
              </a:buClr>
              <a:buSzPts val="1400"/>
              <a:buChar char="•"/>
            </a:pPr>
            <a:r>
              <a:rPr lang="en-US"/>
              <a:t>This information is crucial for navigation and helps the robot make informed decisions based on its heading.</a:t>
            </a:r>
            <a:endParaRPr/>
          </a:p>
          <a:p>
            <a:pPr marL="457200" lvl="0" indent="-317500" algn="l" rtl="0">
              <a:lnSpc>
                <a:spcPct val="90000"/>
              </a:lnSpc>
              <a:spcBef>
                <a:spcPts val="800"/>
              </a:spcBef>
              <a:spcAft>
                <a:spcPts val="0"/>
              </a:spcAft>
              <a:buClr>
                <a:schemeClr val="dk1"/>
              </a:buClr>
              <a:buSzPts val="1400"/>
              <a:buChar char="•"/>
            </a:pPr>
            <a:r>
              <a:rPr lang="en-US"/>
              <a:t>The compass subsystem provides accurate orientation data, making navigation easier for the robot.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US"/>
              <a:t>Compass Implementation</a:t>
            </a:r>
            <a:endParaRPr/>
          </a:p>
        </p:txBody>
      </p:sp>
      <p:pic>
        <p:nvPicPr>
          <p:cNvPr id="109" name="Google Shape;109;p6" descr="A black rectangle with a white background&#10;&#10;Description automatically generated"/>
          <p:cNvPicPr preferRelativeResize="0"/>
          <p:nvPr/>
        </p:nvPicPr>
        <p:blipFill rotWithShape="1">
          <a:blip r:embed="rId3">
            <a:alphaModFix/>
          </a:blip>
          <a:srcRect/>
          <a:stretch/>
        </p:blipFill>
        <p:spPr>
          <a:xfrm>
            <a:off x="1034276" y="1780013"/>
            <a:ext cx="4800600" cy="1993900"/>
          </a:xfrm>
          <a:prstGeom prst="rect">
            <a:avLst/>
          </a:prstGeom>
          <a:noFill/>
          <a:ln>
            <a:noFill/>
          </a:ln>
        </p:spPr>
      </p:pic>
      <p:sp>
        <p:nvSpPr>
          <p:cNvPr id="110" name="Google Shape;110;p6"/>
          <p:cNvSpPr txBox="1"/>
          <p:nvPr/>
        </p:nvSpPr>
        <p:spPr>
          <a:xfrm>
            <a:off x="223024" y="1005931"/>
            <a:ext cx="4800600" cy="677903"/>
          </a:xfrm>
          <a:prstGeom prst="rect">
            <a:avLst/>
          </a:prstGeom>
          <a:noFill/>
          <a:ln>
            <a:noFill/>
          </a:ln>
        </p:spPr>
        <p:txBody>
          <a:bodyPr spcFirstLastPara="1" wrap="square" lIns="68575" tIns="34275" rIns="68575" bIns="34275" anchor="t" anchorCtr="0">
            <a:normAutofit/>
          </a:bodyPr>
          <a:lstStyle/>
          <a:p>
            <a:pPr marL="457200" marR="0" lvl="0" indent="-317500" algn="l" rtl="0">
              <a:lnSpc>
                <a:spcPct val="90000"/>
              </a:lnSpc>
              <a:spcBef>
                <a:spcPts val="800"/>
              </a:spcBef>
              <a:spcAft>
                <a:spcPts val="0"/>
              </a:spcAft>
              <a:buClr>
                <a:schemeClr val="dk1"/>
              </a:buClr>
              <a:buSzPts val="1400"/>
              <a:buFont typeface="Arial"/>
              <a:buChar char="•"/>
            </a:pPr>
            <a:r>
              <a:rPr lang="en-US" sz="2100" b="0" i="0" u="none" strike="noStrike" cap="none">
                <a:solidFill>
                  <a:schemeClr val="dk1"/>
                </a:solidFill>
                <a:latin typeface="PT Sans"/>
                <a:ea typeface="PT Sans"/>
                <a:cs typeface="PT Sans"/>
                <a:sym typeface="PT Sans"/>
              </a:rPr>
              <a:t>Hardware part:</a:t>
            </a:r>
            <a:endParaRPr/>
          </a:p>
        </p:txBody>
      </p:sp>
      <p:pic>
        <p:nvPicPr>
          <p:cNvPr id="111" name="Google Shape;111;p6"/>
          <p:cNvPicPr preferRelativeResize="0"/>
          <p:nvPr/>
        </p:nvPicPr>
        <p:blipFill>
          <a:blip r:embed="rId4">
            <a:alphaModFix/>
          </a:blip>
          <a:stretch>
            <a:fillRect/>
          </a:stretch>
        </p:blipFill>
        <p:spPr>
          <a:xfrm>
            <a:off x="6013901" y="273844"/>
            <a:ext cx="3004323" cy="2262831"/>
          </a:xfrm>
          <a:prstGeom prst="rect">
            <a:avLst/>
          </a:prstGeom>
          <a:noFill/>
          <a:ln>
            <a:noFill/>
          </a:ln>
        </p:spPr>
      </p:pic>
      <p:pic>
        <p:nvPicPr>
          <p:cNvPr id="112" name="Google Shape;112;p6"/>
          <p:cNvPicPr preferRelativeResize="0"/>
          <p:nvPr/>
        </p:nvPicPr>
        <p:blipFill>
          <a:blip r:embed="rId5">
            <a:alphaModFix/>
          </a:blip>
          <a:stretch>
            <a:fillRect/>
          </a:stretch>
        </p:blipFill>
        <p:spPr>
          <a:xfrm>
            <a:off x="6266801" y="2536675"/>
            <a:ext cx="2648411" cy="2302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1400"/>
              <a:buNone/>
            </a:pPr>
            <a:r>
              <a:rPr lang="en-US"/>
              <a:t>Compass Implementation: Software Part</a:t>
            </a:r>
            <a:br>
              <a:rPr lang="en-US"/>
            </a:br>
            <a:r>
              <a:rPr lang="en-US"/>
              <a:t>Flowchart </a:t>
            </a:r>
            <a:endParaRPr/>
          </a:p>
        </p:txBody>
      </p:sp>
      <p:sp>
        <p:nvSpPr>
          <p:cNvPr id="118" name="Google Shape;118;p7"/>
          <p:cNvSpPr/>
          <p:nvPr/>
        </p:nvSpPr>
        <p:spPr>
          <a:xfrm>
            <a:off x="1087243" y="923093"/>
            <a:ext cx="970157" cy="423746"/>
          </a:xfrm>
          <a:prstGeom prst="rect">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START</a:t>
            </a:r>
            <a:endParaRPr/>
          </a:p>
        </p:txBody>
      </p:sp>
      <p:sp>
        <p:nvSpPr>
          <p:cNvPr id="119" name="Google Shape;119;p7"/>
          <p:cNvSpPr/>
          <p:nvPr/>
        </p:nvSpPr>
        <p:spPr>
          <a:xfrm>
            <a:off x="139391" y="1769849"/>
            <a:ext cx="2865863" cy="728024"/>
          </a:xfrm>
          <a:prstGeom prst="roundRect">
            <a:avLst>
              <a:gd name="adj" fmla="val 16667"/>
            </a:avLst>
          </a:prstGeom>
          <a:solidFill>
            <a:schemeClr val="accent4"/>
          </a:solidFill>
          <a:ln w="25400" cap="flat" cmpd="sng">
            <a:solidFill>
              <a:srgbClr val="6B5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Initialize I2C communication and serial communication</a:t>
            </a:r>
            <a:endParaRPr/>
          </a:p>
        </p:txBody>
      </p:sp>
      <p:sp>
        <p:nvSpPr>
          <p:cNvPr id="120" name="Google Shape;120;p7"/>
          <p:cNvSpPr/>
          <p:nvPr/>
        </p:nvSpPr>
        <p:spPr>
          <a:xfrm>
            <a:off x="3275670" y="1485369"/>
            <a:ext cx="2325030" cy="728024"/>
          </a:xfrm>
          <a:prstGeom prst="round2DiagRect">
            <a:avLst>
              <a:gd name="adj1" fmla="val 16667"/>
              <a:gd name="adj2" fmla="val 0"/>
            </a:avLst>
          </a:prstGeom>
          <a:solidFill>
            <a:schemeClr val="accent3"/>
          </a:solidFill>
          <a:ln w="25400" cap="flat" cmpd="sng">
            <a:solidFill>
              <a:srgbClr val="4545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Initialize HMC5883L compass sensor</a:t>
            </a:r>
            <a:endParaRPr/>
          </a:p>
        </p:txBody>
      </p:sp>
      <p:sp>
        <p:nvSpPr>
          <p:cNvPr id="121" name="Google Shape;121;p7"/>
          <p:cNvSpPr/>
          <p:nvPr/>
        </p:nvSpPr>
        <p:spPr>
          <a:xfrm>
            <a:off x="6255834" y="1217740"/>
            <a:ext cx="702527" cy="535258"/>
          </a:xfrm>
          <a:prstGeom prst="rect">
            <a:avLst/>
          </a:prstGeom>
          <a:solidFill>
            <a:schemeClr val="accent6"/>
          </a:solidFill>
          <a:ln w="25400" cap="flat" cmpd="sng">
            <a:solidFill>
              <a:srgbClr val="2F49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Loop:</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2" name="Google Shape;122;p7"/>
          <p:cNvCxnSpPr>
            <a:stCxn id="118" idx="2"/>
            <a:endCxn id="119" idx="0"/>
          </p:cNvCxnSpPr>
          <p:nvPr/>
        </p:nvCxnSpPr>
        <p:spPr>
          <a:xfrm>
            <a:off x="1572322" y="1346839"/>
            <a:ext cx="0" cy="423000"/>
          </a:xfrm>
          <a:prstGeom prst="straightConnector1">
            <a:avLst/>
          </a:prstGeom>
          <a:noFill/>
          <a:ln w="9525" cap="flat" cmpd="sng">
            <a:solidFill>
              <a:srgbClr val="3E6EC2"/>
            </a:solidFill>
            <a:prstDash val="solid"/>
            <a:round/>
            <a:headEnd type="none" w="sm" len="sm"/>
            <a:tailEnd type="triangle" w="med" len="med"/>
          </a:ln>
        </p:spPr>
      </p:cxnSp>
      <p:cxnSp>
        <p:nvCxnSpPr>
          <p:cNvPr id="123" name="Google Shape;123;p7"/>
          <p:cNvCxnSpPr>
            <a:stCxn id="119" idx="3"/>
            <a:endCxn id="120" idx="2"/>
          </p:cNvCxnSpPr>
          <p:nvPr/>
        </p:nvCxnSpPr>
        <p:spPr>
          <a:xfrm rot="10800000" flipH="1">
            <a:off x="3005254" y="1849461"/>
            <a:ext cx="270300" cy="284400"/>
          </a:xfrm>
          <a:prstGeom prst="straightConnector1">
            <a:avLst/>
          </a:prstGeom>
          <a:noFill/>
          <a:ln w="9525" cap="flat" cmpd="sng">
            <a:solidFill>
              <a:srgbClr val="3E6EC2"/>
            </a:solidFill>
            <a:prstDash val="solid"/>
            <a:round/>
            <a:headEnd type="none" w="sm" len="sm"/>
            <a:tailEnd type="triangle" w="med" len="med"/>
          </a:ln>
        </p:spPr>
      </p:cxnSp>
      <p:cxnSp>
        <p:nvCxnSpPr>
          <p:cNvPr id="124" name="Google Shape;124;p7"/>
          <p:cNvCxnSpPr>
            <a:stCxn id="120" idx="0"/>
            <a:endCxn id="121" idx="1"/>
          </p:cNvCxnSpPr>
          <p:nvPr/>
        </p:nvCxnSpPr>
        <p:spPr>
          <a:xfrm rot="10800000" flipH="1">
            <a:off x="5600700" y="1485481"/>
            <a:ext cx="655200" cy="363900"/>
          </a:xfrm>
          <a:prstGeom prst="straightConnector1">
            <a:avLst/>
          </a:prstGeom>
          <a:noFill/>
          <a:ln w="9525" cap="flat" cmpd="sng">
            <a:solidFill>
              <a:srgbClr val="3E6EC2"/>
            </a:solidFill>
            <a:prstDash val="solid"/>
            <a:round/>
            <a:headEnd type="none" w="sm" len="sm"/>
            <a:tailEnd type="triangle" w="med" len="med"/>
          </a:ln>
        </p:spPr>
      </p:cxnSp>
      <p:sp>
        <p:nvSpPr>
          <p:cNvPr id="125" name="Google Shape;125;p7"/>
          <p:cNvSpPr/>
          <p:nvPr/>
        </p:nvSpPr>
        <p:spPr>
          <a:xfrm>
            <a:off x="3596965" y="2783826"/>
            <a:ext cx="5317738" cy="1855081"/>
          </a:xfrm>
          <a:prstGeom prst="rect">
            <a:avLst/>
          </a:prstGeom>
          <a:solidFill>
            <a:schemeClr val="accent2"/>
          </a:solidFill>
          <a:ln w="25400" cap="flat" cmpd="sng">
            <a:solidFill>
              <a:srgbClr val="64341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Read compass data (x, y, z) using `readCompassData()` function</a:t>
            </a:r>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Print raw values of x, y, and z</a:t>
            </a:r>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Calculate heading using atan2() and convert it to degrees</a:t>
            </a:r>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If heading is negative, add 360 degrees</a:t>
            </a:r>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Print calculated heading</a:t>
            </a:r>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Send raw compass data (x, y, z) to Raspberry Pi</a:t>
            </a:r>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Delay for 1 second</a:t>
            </a:r>
            <a:endParaRPr/>
          </a:p>
        </p:txBody>
      </p:sp>
      <p:sp>
        <p:nvSpPr>
          <p:cNvPr id="126" name="Google Shape;126;p7"/>
          <p:cNvSpPr/>
          <p:nvPr/>
        </p:nvSpPr>
        <p:spPr>
          <a:xfrm>
            <a:off x="1729832" y="3503470"/>
            <a:ext cx="1545838" cy="415791"/>
          </a:xfrm>
          <a:prstGeom prst="rect">
            <a:avLst/>
          </a:prstGeom>
          <a:solidFill>
            <a:schemeClr val="accent6"/>
          </a:solidFill>
          <a:ln w="25400" cap="flat" cmpd="sng">
            <a:solidFill>
              <a:srgbClr val="2F491D"/>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Repeat loop</a:t>
            </a:r>
            <a:endParaRPr/>
          </a:p>
        </p:txBody>
      </p:sp>
      <p:sp>
        <p:nvSpPr>
          <p:cNvPr id="127" name="Google Shape;127;p7"/>
          <p:cNvSpPr/>
          <p:nvPr/>
        </p:nvSpPr>
        <p:spPr>
          <a:xfrm>
            <a:off x="139391" y="3393555"/>
            <a:ext cx="1070517" cy="635619"/>
          </a:xfrm>
          <a:prstGeom prst="triangle">
            <a:avLst>
              <a:gd name="adj" fmla="val 48958"/>
            </a:avLst>
          </a:prstGeom>
          <a:solidFill>
            <a:srgbClr val="7030A0"/>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End</a:t>
            </a:r>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8" name="Google Shape;128;p7"/>
          <p:cNvCxnSpPr>
            <a:stCxn id="121" idx="2"/>
            <a:endCxn id="125" idx="0"/>
          </p:cNvCxnSpPr>
          <p:nvPr/>
        </p:nvCxnSpPr>
        <p:spPr>
          <a:xfrm flipH="1">
            <a:off x="6255798" y="1752998"/>
            <a:ext cx="351300" cy="1030800"/>
          </a:xfrm>
          <a:prstGeom prst="straightConnector1">
            <a:avLst/>
          </a:prstGeom>
          <a:noFill/>
          <a:ln w="9525" cap="flat" cmpd="sng">
            <a:solidFill>
              <a:srgbClr val="3E6EC2"/>
            </a:solidFill>
            <a:prstDash val="solid"/>
            <a:round/>
            <a:headEnd type="none" w="sm" len="sm"/>
            <a:tailEnd type="triangle" w="med" len="med"/>
          </a:ln>
        </p:spPr>
      </p:cxnSp>
      <p:cxnSp>
        <p:nvCxnSpPr>
          <p:cNvPr id="129" name="Google Shape;129;p7"/>
          <p:cNvCxnSpPr>
            <a:stCxn id="125" idx="1"/>
            <a:endCxn id="126" idx="3"/>
          </p:cNvCxnSpPr>
          <p:nvPr/>
        </p:nvCxnSpPr>
        <p:spPr>
          <a:xfrm rot="10800000">
            <a:off x="3275665" y="3711367"/>
            <a:ext cx="321300" cy="0"/>
          </a:xfrm>
          <a:prstGeom prst="straightConnector1">
            <a:avLst/>
          </a:prstGeom>
          <a:noFill/>
          <a:ln w="9525" cap="flat" cmpd="sng">
            <a:solidFill>
              <a:srgbClr val="3E6EC2"/>
            </a:solidFill>
            <a:prstDash val="solid"/>
            <a:round/>
            <a:headEnd type="none" w="sm" len="sm"/>
            <a:tailEnd type="triangle" w="med" len="med"/>
          </a:ln>
        </p:spPr>
      </p:cxnSp>
      <p:cxnSp>
        <p:nvCxnSpPr>
          <p:cNvPr id="130" name="Google Shape;130;p7"/>
          <p:cNvCxnSpPr>
            <a:stCxn id="126" idx="1"/>
            <a:endCxn id="127" idx="5"/>
          </p:cNvCxnSpPr>
          <p:nvPr/>
        </p:nvCxnSpPr>
        <p:spPr>
          <a:xfrm rot="10800000">
            <a:off x="936632" y="3711366"/>
            <a:ext cx="793200" cy="0"/>
          </a:xfrm>
          <a:prstGeom prst="straightConnector1">
            <a:avLst/>
          </a:prstGeom>
          <a:noFill/>
          <a:ln w="9525" cap="flat" cmpd="sng">
            <a:solidFill>
              <a:srgbClr val="3E6EC2"/>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1400"/>
              <a:buNone/>
            </a:pPr>
            <a:r>
              <a:rPr lang="en-US"/>
              <a:t>Communication between the Arduino nano and the raspberry pi 4</a:t>
            </a:r>
            <a:endParaRPr/>
          </a:p>
        </p:txBody>
      </p:sp>
      <p:sp>
        <p:nvSpPr>
          <p:cNvPr id="136" name="Google Shape;136;p8"/>
          <p:cNvSpPr/>
          <p:nvPr/>
        </p:nvSpPr>
        <p:spPr>
          <a:xfrm>
            <a:off x="1142999" y="1230181"/>
            <a:ext cx="970157" cy="423746"/>
          </a:xfrm>
          <a:prstGeom prst="rect">
            <a:avLst/>
          </a:prstGeom>
          <a:solidFill>
            <a:schemeClr val="accent1"/>
          </a:solidFill>
          <a:ln w="25400" cap="flat" cmpd="sng">
            <a:solidFill>
              <a:srgbClr val="1C305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START</a:t>
            </a:r>
            <a:endParaRPr/>
          </a:p>
        </p:txBody>
      </p:sp>
      <p:sp>
        <p:nvSpPr>
          <p:cNvPr id="137" name="Google Shape;137;p8"/>
          <p:cNvSpPr/>
          <p:nvPr/>
        </p:nvSpPr>
        <p:spPr>
          <a:xfrm>
            <a:off x="195147" y="2076937"/>
            <a:ext cx="2865863" cy="728024"/>
          </a:xfrm>
          <a:prstGeom prst="roundRect">
            <a:avLst>
              <a:gd name="adj" fmla="val 16667"/>
            </a:avLst>
          </a:prstGeom>
          <a:solidFill>
            <a:schemeClr val="accent4"/>
          </a:solidFill>
          <a:ln w="25400" cap="flat" cmpd="sng">
            <a:solidFill>
              <a:srgbClr val="6B5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Establish serial communication between Arduino Nano and Raspberry Pi using Putty</a:t>
            </a:r>
            <a:endParaRPr sz="1400" b="0" i="0" u="none" strike="noStrike" cap="none">
              <a:solidFill>
                <a:schemeClr val="lt1"/>
              </a:solidFill>
              <a:latin typeface="Arial"/>
              <a:ea typeface="Arial"/>
              <a:cs typeface="Arial"/>
              <a:sym typeface="Arial"/>
            </a:endParaRPr>
          </a:p>
        </p:txBody>
      </p:sp>
      <p:sp>
        <p:nvSpPr>
          <p:cNvPr id="138" name="Google Shape;138;p8"/>
          <p:cNvSpPr/>
          <p:nvPr/>
        </p:nvSpPr>
        <p:spPr>
          <a:xfrm>
            <a:off x="1276813" y="3076689"/>
            <a:ext cx="702527" cy="535258"/>
          </a:xfrm>
          <a:prstGeom prst="rect">
            <a:avLst/>
          </a:prstGeom>
          <a:solidFill>
            <a:schemeClr val="accent6"/>
          </a:solidFill>
          <a:ln w="25400" cap="flat" cmpd="sng">
            <a:solidFill>
              <a:srgbClr val="2F491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Loop:</a:t>
            </a:r>
            <a:endParaRPr/>
          </a:p>
        </p:txBody>
      </p:sp>
      <p:cxnSp>
        <p:nvCxnSpPr>
          <p:cNvPr id="139" name="Google Shape;139;p8"/>
          <p:cNvCxnSpPr>
            <a:stCxn id="136" idx="2"/>
            <a:endCxn id="137" idx="0"/>
          </p:cNvCxnSpPr>
          <p:nvPr/>
        </p:nvCxnSpPr>
        <p:spPr>
          <a:xfrm>
            <a:off x="1628078" y="1653927"/>
            <a:ext cx="0" cy="423000"/>
          </a:xfrm>
          <a:prstGeom prst="straightConnector1">
            <a:avLst/>
          </a:prstGeom>
          <a:noFill/>
          <a:ln w="9525" cap="flat" cmpd="sng">
            <a:solidFill>
              <a:srgbClr val="3E6EC2"/>
            </a:solidFill>
            <a:prstDash val="solid"/>
            <a:round/>
            <a:headEnd type="none" w="sm" len="sm"/>
            <a:tailEnd type="triangle" w="med" len="med"/>
          </a:ln>
        </p:spPr>
      </p:cxnSp>
      <p:cxnSp>
        <p:nvCxnSpPr>
          <p:cNvPr id="140" name="Google Shape;140;p8"/>
          <p:cNvCxnSpPr>
            <a:stCxn id="137" idx="2"/>
            <a:endCxn id="138" idx="0"/>
          </p:cNvCxnSpPr>
          <p:nvPr/>
        </p:nvCxnSpPr>
        <p:spPr>
          <a:xfrm>
            <a:off x="1628079" y="2804961"/>
            <a:ext cx="0" cy="271800"/>
          </a:xfrm>
          <a:prstGeom prst="straightConnector1">
            <a:avLst/>
          </a:prstGeom>
          <a:noFill/>
          <a:ln w="9525" cap="flat" cmpd="sng">
            <a:solidFill>
              <a:srgbClr val="3E6EC2"/>
            </a:solidFill>
            <a:prstDash val="solid"/>
            <a:round/>
            <a:headEnd type="none" w="sm" len="sm"/>
            <a:tailEnd type="triangle" w="med" len="med"/>
          </a:ln>
        </p:spPr>
      </p:cxnSp>
      <p:sp>
        <p:nvSpPr>
          <p:cNvPr id="141" name="Google Shape;141;p8"/>
          <p:cNvSpPr/>
          <p:nvPr/>
        </p:nvSpPr>
        <p:spPr>
          <a:xfrm>
            <a:off x="628650" y="3858597"/>
            <a:ext cx="2959235" cy="1122139"/>
          </a:xfrm>
          <a:prstGeom prst="rect">
            <a:avLst/>
          </a:prstGeom>
          <a:solidFill>
            <a:schemeClr val="accent2"/>
          </a:solidFill>
          <a:ln w="25400" cap="flat" cmpd="sng">
            <a:solidFill>
              <a:srgbClr val="64341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Read a line from the serial input</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If the line starts with 'R', split the line into data elements</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Check if the data contains enough elements </a:t>
            </a:r>
            <a:endParaRPr/>
          </a:p>
        </p:txBody>
      </p:sp>
      <p:sp>
        <p:nvSpPr>
          <p:cNvPr id="142" name="Google Shape;142;p8"/>
          <p:cNvSpPr/>
          <p:nvPr/>
        </p:nvSpPr>
        <p:spPr>
          <a:xfrm>
            <a:off x="6082992" y="2060383"/>
            <a:ext cx="2950865" cy="1760884"/>
          </a:xfrm>
          <a:prstGeom prst="rect">
            <a:avLst/>
          </a:prstGeom>
          <a:solidFill>
            <a:schemeClr val="accent6"/>
          </a:solidFill>
          <a:ln w="25400" cap="flat" cmpd="sng">
            <a:solidFill>
              <a:srgbClr val="2F491D"/>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Calculate the heading using the math.atan2() function</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If the heading is negative, add 360 degrees to make it positive</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Process the heading data</a:t>
            </a:r>
            <a:endParaRPr/>
          </a:p>
        </p:txBody>
      </p:sp>
      <p:sp>
        <p:nvSpPr>
          <p:cNvPr id="143" name="Google Shape;143;p8"/>
          <p:cNvSpPr/>
          <p:nvPr/>
        </p:nvSpPr>
        <p:spPr>
          <a:xfrm>
            <a:off x="4139888" y="4055654"/>
            <a:ext cx="2325030" cy="728024"/>
          </a:xfrm>
          <a:prstGeom prst="round2DiagRect">
            <a:avLst>
              <a:gd name="adj1" fmla="val 16667"/>
              <a:gd name="adj2" fmla="val 0"/>
            </a:avLst>
          </a:prstGeom>
          <a:solidFill>
            <a:schemeClr val="accent3"/>
          </a:solidFill>
          <a:ln w="25400" cap="flat" cmpd="sng">
            <a:solidFill>
              <a:srgbClr val="4545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If yes, convert the data elements to integers</a:t>
            </a:r>
            <a:endParaRPr sz="1400" b="0" i="0" u="none" strike="noStrike" cap="none">
              <a:solidFill>
                <a:schemeClr val="lt1"/>
              </a:solidFill>
              <a:latin typeface="Arial"/>
              <a:ea typeface="Arial"/>
              <a:cs typeface="Arial"/>
              <a:sym typeface="Arial"/>
            </a:endParaRPr>
          </a:p>
        </p:txBody>
      </p:sp>
      <p:cxnSp>
        <p:nvCxnSpPr>
          <p:cNvPr id="144" name="Google Shape;144;p8"/>
          <p:cNvCxnSpPr>
            <a:stCxn id="141" idx="3"/>
            <a:endCxn id="143" idx="2"/>
          </p:cNvCxnSpPr>
          <p:nvPr/>
        </p:nvCxnSpPr>
        <p:spPr>
          <a:xfrm>
            <a:off x="3587885" y="4419667"/>
            <a:ext cx="552000" cy="0"/>
          </a:xfrm>
          <a:prstGeom prst="straightConnector1">
            <a:avLst/>
          </a:prstGeom>
          <a:noFill/>
          <a:ln w="9525" cap="flat" cmpd="sng">
            <a:solidFill>
              <a:srgbClr val="3E6EC2"/>
            </a:solidFill>
            <a:prstDash val="solid"/>
            <a:round/>
            <a:headEnd type="none" w="sm" len="sm"/>
            <a:tailEnd type="triangle" w="med" len="med"/>
          </a:ln>
        </p:spPr>
      </p:cxnSp>
      <p:cxnSp>
        <p:nvCxnSpPr>
          <p:cNvPr id="145" name="Google Shape;145;p8"/>
          <p:cNvCxnSpPr>
            <a:stCxn id="143" idx="3"/>
            <a:endCxn id="142" idx="1"/>
          </p:cNvCxnSpPr>
          <p:nvPr/>
        </p:nvCxnSpPr>
        <p:spPr>
          <a:xfrm rot="10800000" flipH="1">
            <a:off x="5302403" y="2940854"/>
            <a:ext cx="780600" cy="1114800"/>
          </a:xfrm>
          <a:prstGeom prst="straightConnector1">
            <a:avLst/>
          </a:prstGeom>
          <a:noFill/>
          <a:ln w="9525" cap="flat" cmpd="sng">
            <a:solidFill>
              <a:srgbClr val="3E6EC2"/>
            </a:solidFill>
            <a:prstDash val="solid"/>
            <a:round/>
            <a:headEnd type="none" w="sm" len="sm"/>
            <a:tailEnd type="triangle" w="med" len="med"/>
          </a:ln>
        </p:spPr>
      </p:cxnSp>
      <p:sp>
        <p:nvSpPr>
          <p:cNvPr id="146" name="Google Shape;146;p8"/>
          <p:cNvSpPr/>
          <p:nvPr/>
        </p:nvSpPr>
        <p:spPr>
          <a:xfrm>
            <a:off x="3083315" y="2868690"/>
            <a:ext cx="2325030" cy="728024"/>
          </a:xfrm>
          <a:prstGeom prst="round2DiagRect">
            <a:avLst>
              <a:gd name="adj1" fmla="val 16667"/>
              <a:gd name="adj2" fmla="val 0"/>
            </a:avLst>
          </a:prstGeom>
          <a:solidFill>
            <a:schemeClr val="accent3"/>
          </a:solidFill>
          <a:ln w="25400" cap="flat" cmpd="sng">
            <a:solidFill>
              <a:srgbClr val="4545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If no, log a warning about invalid data format</a:t>
            </a:r>
            <a:endParaRPr sz="1400" b="0" i="0" u="none" strike="noStrike" cap="none">
              <a:solidFill>
                <a:schemeClr val="lt1"/>
              </a:solidFill>
              <a:latin typeface="Arial"/>
              <a:ea typeface="Arial"/>
              <a:cs typeface="Arial"/>
              <a:sym typeface="Arial"/>
            </a:endParaRPr>
          </a:p>
        </p:txBody>
      </p:sp>
      <p:cxnSp>
        <p:nvCxnSpPr>
          <p:cNvPr id="147" name="Google Shape;147;p8"/>
          <p:cNvCxnSpPr>
            <a:stCxn id="141" idx="3"/>
            <a:endCxn id="146" idx="1"/>
          </p:cNvCxnSpPr>
          <p:nvPr/>
        </p:nvCxnSpPr>
        <p:spPr>
          <a:xfrm rot="10800000" flipH="1">
            <a:off x="3587885" y="3596767"/>
            <a:ext cx="657900" cy="822900"/>
          </a:xfrm>
          <a:prstGeom prst="straightConnector1">
            <a:avLst/>
          </a:prstGeom>
          <a:noFill/>
          <a:ln w="9525" cap="flat" cmpd="sng">
            <a:solidFill>
              <a:srgbClr val="3E6EC2"/>
            </a:solidFill>
            <a:prstDash val="solid"/>
            <a:round/>
            <a:headEnd type="none" w="sm" len="sm"/>
            <a:tailEnd type="triangle" w="med" len="med"/>
          </a:ln>
        </p:spPr>
      </p:cxnSp>
      <p:cxnSp>
        <p:nvCxnSpPr>
          <p:cNvPr id="148" name="Google Shape;148;p8"/>
          <p:cNvCxnSpPr>
            <a:stCxn id="138" idx="2"/>
            <a:endCxn id="141" idx="0"/>
          </p:cNvCxnSpPr>
          <p:nvPr/>
        </p:nvCxnSpPr>
        <p:spPr>
          <a:xfrm>
            <a:off x="1628077" y="3611947"/>
            <a:ext cx="480300" cy="246600"/>
          </a:xfrm>
          <a:prstGeom prst="straightConnector1">
            <a:avLst/>
          </a:prstGeom>
          <a:noFill/>
          <a:ln w="9525" cap="flat" cmpd="sng">
            <a:solidFill>
              <a:srgbClr val="3E6EC2"/>
            </a:solidFill>
            <a:prstDash val="solid"/>
            <a:round/>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26285c39fe3_0_3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t>Compass Analysis and Results</a:t>
            </a:r>
            <a:endParaRPr/>
          </a:p>
        </p:txBody>
      </p:sp>
      <p:pic>
        <p:nvPicPr>
          <p:cNvPr id="154" name="Google Shape;154;g26285c39fe3_0_35"/>
          <p:cNvPicPr preferRelativeResize="0"/>
          <p:nvPr/>
        </p:nvPicPr>
        <p:blipFill>
          <a:blip r:embed="rId3">
            <a:alphaModFix/>
          </a:blip>
          <a:stretch>
            <a:fillRect/>
          </a:stretch>
        </p:blipFill>
        <p:spPr>
          <a:xfrm>
            <a:off x="628650" y="1268044"/>
            <a:ext cx="7219360" cy="35706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US"/>
              <a:t>Experimentation and Validation</a:t>
            </a:r>
            <a:endParaRPr/>
          </a:p>
        </p:txBody>
      </p:sp>
      <p:sp>
        <p:nvSpPr>
          <p:cNvPr id="160" name="Google Shape;160;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457200" lvl="0" indent="-317500" algn="l" rtl="0">
              <a:lnSpc>
                <a:spcPct val="90000"/>
              </a:lnSpc>
              <a:spcBef>
                <a:spcPts val="800"/>
              </a:spcBef>
              <a:spcAft>
                <a:spcPts val="0"/>
              </a:spcAft>
              <a:buClr>
                <a:schemeClr val="dk1"/>
              </a:buClr>
              <a:buSzPts val="1400"/>
              <a:buChar char="•"/>
            </a:pPr>
            <a:r>
              <a:rPr lang="en-US"/>
              <a:t>Compass:</a:t>
            </a:r>
            <a:endParaRPr/>
          </a:p>
          <a:p>
            <a:pPr marL="914400" lvl="1" indent="-317500" algn="l" rtl="0">
              <a:lnSpc>
                <a:spcPct val="90000"/>
              </a:lnSpc>
              <a:spcBef>
                <a:spcPts val="400"/>
              </a:spcBef>
              <a:spcAft>
                <a:spcPts val="0"/>
              </a:spcAft>
              <a:buSzPts val="1400"/>
              <a:buChar char="•"/>
            </a:pPr>
            <a:r>
              <a:rPr lang="en-US"/>
              <a:t>The code successfully reads the compass data from the HMC5883L sensor and calculates the heading values.</a:t>
            </a:r>
            <a:endParaRPr/>
          </a:p>
          <a:p>
            <a:pPr marL="1371600" lvl="2" indent="-317500" algn="l" rtl="0">
              <a:lnSpc>
                <a:spcPct val="90000"/>
              </a:lnSpc>
              <a:spcBef>
                <a:spcPts val="400"/>
              </a:spcBef>
              <a:spcAft>
                <a:spcPts val="0"/>
              </a:spcAft>
              <a:buSzPts val="1400"/>
              <a:buChar char="•"/>
            </a:pPr>
            <a:r>
              <a:rPr lang="en-US"/>
              <a:t>The headings are provided in degrees and seem to reflect changes in orientation as the sensor is moved or rotated.</a:t>
            </a:r>
            <a:endParaRPr/>
          </a:p>
          <a:p>
            <a:pPr marL="1371600" lvl="2" indent="-317500" algn="l" rtl="0">
              <a:lnSpc>
                <a:spcPct val="90000"/>
              </a:lnSpc>
              <a:spcBef>
                <a:spcPts val="400"/>
              </a:spcBef>
              <a:spcAft>
                <a:spcPts val="0"/>
              </a:spcAft>
              <a:buSzPts val="1400"/>
              <a:buChar char="•"/>
            </a:pPr>
            <a:r>
              <a:rPr lang="en-US"/>
              <a:t>The headings range from 0 to 360 degrees, which aligns with the expected behavior of compass readings.</a:t>
            </a:r>
            <a:endParaRPr/>
          </a:p>
          <a:p>
            <a:pPr marL="914400" lvl="1" indent="-317500" algn="l" rtl="0">
              <a:lnSpc>
                <a:spcPct val="90000"/>
              </a:lnSpc>
              <a:spcBef>
                <a:spcPts val="400"/>
              </a:spcBef>
              <a:spcAft>
                <a:spcPts val="0"/>
              </a:spcAft>
              <a:buSzPts val="1400"/>
              <a:buChar char="•"/>
            </a:pPr>
            <a:r>
              <a:rPr lang="en-US"/>
              <a:t>The raw X, Y, and Z values are successfully obtained from the sensor.</a:t>
            </a:r>
            <a:endParaRPr/>
          </a:p>
          <a:p>
            <a:pPr marL="1371600" lvl="2" indent="-317500" algn="l" rtl="0">
              <a:lnSpc>
                <a:spcPct val="90000"/>
              </a:lnSpc>
              <a:spcBef>
                <a:spcPts val="400"/>
              </a:spcBef>
              <a:spcAft>
                <a:spcPts val="0"/>
              </a:spcAft>
              <a:buSzPts val="1400"/>
              <a:buChar char="•"/>
            </a:pPr>
            <a:r>
              <a:rPr lang="en-US"/>
              <a:t>The raw values represent the direct measurements from the HMC5883L sensor for the X, Y, and Z axes.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43209"/>
              <a:buNone/>
            </a:pPr>
            <a:r>
              <a:rPr lang="en-US" sz="3600"/>
              <a:t>Revamping Chassis and Motor Subsystem </a:t>
            </a:r>
            <a:endParaRPr/>
          </a:p>
        </p:txBody>
      </p:sp>
      <p:sp>
        <p:nvSpPr>
          <p:cNvPr id="166" name="Google Shape;166;p1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457200" lvl="0" indent="-317500" algn="l" rtl="0">
              <a:lnSpc>
                <a:spcPct val="90000"/>
              </a:lnSpc>
              <a:spcBef>
                <a:spcPts val="800"/>
              </a:spcBef>
              <a:spcAft>
                <a:spcPts val="0"/>
              </a:spcAft>
              <a:buClr>
                <a:schemeClr val="dk1"/>
              </a:buClr>
              <a:buSzPts val="1400"/>
              <a:buChar char="•"/>
            </a:pPr>
            <a:r>
              <a:rPr lang="en-US"/>
              <a:t>The Goal for this extension is to enhance mechanical and electrical features to enable the Croomba to ascend a 30-degree incline </a:t>
            </a:r>
            <a:endParaRPr/>
          </a:p>
          <a:p>
            <a:pPr marL="457200" lvl="0" indent="-317500" algn="l" rtl="0">
              <a:lnSpc>
                <a:spcPct val="90000"/>
              </a:lnSpc>
              <a:spcBef>
                <a:spcPts val="800"/>
              </a:spcBef>
              <a:spcAft>
                <a:spcPts val="0"/>
              </a:spcAft>
              <a:buClr>
                <a:schemeClr val="dk1"/>
              </a:buClr>
              <a:buSzPts val="1400"/>
              <a:buChar char="•"/>
            </a:pPr>
            <a:r>
              <a:rPr lang="en-US"/>
              <a:t>This will allow the Croomba to be used in a wider range of crawlspace environments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US"/>
              <a:t>Chassis Redesign</a:t>
            </a:r>
            <a:endParaRPr/>
          </a:p>
        </p:txBody>
      </p:sp>
      <p:sp>
        <p:nvSpPr>
          <p:cNvPr id="172" name="Google Shape;172;p11"/>
          <p:cNvSpPr txBox="1"/>
          <p:nvPr/>
        </p:nvSpPr>
        <p:spPr>
          <a:xfrm>
            <a:off x="628650" y="1369218"/>
            <a:ext cx="3819146" cy="3263504"/>
          </a:xfrm>
          <a:prstGeom prst="rect">
            <a:avLst/>
          </a:prstGeom>
          <a:noFill/>
          <a:ln>
            <a:noFill/>
          </a:ln>
        </p:spPr>
        <p:txBody>
          <a:bodyPr spcFirstLastPara="1" wrap="square" lIns="68575" tIns="34275" rIns="68575" bIns="34275" anchor="t" anchorCtr="0">
            <a:normAutofit/>
          </a:bodyPr>
          <a:lstStyle/>
          <a:p>
            <a:pPr marL="457200" marR="0" lvl="0" indent="-317500" algn="l" rtl="0">
              <a:lnSpc>
                <a:spcPct val="90000"/>
              </a:lnSpc>
              <a:spcBef>
                <a:spcPts val="800"/>
              </a:spcBef>
              <a:spcAft>
                <a:spcPts val="0"/>
              </a:spcAft>
              <a:buClr>
                <a:schemeClr val="dk1"/>
              </a:buClr>
              <a:buSzPts val="1400"/>
              <a:buFont typeface="Arial"/>
              <a:buChar char="•"/>
            </a:pPr>
            <a:r>
              <a:rPr lang="en-US" sz="2100" b="0" i="0" u="none" strike="noStrike" cap="none">
                <a:solidFill>
                  <a:schemeClr val="dk1"/>
                </a:solidFill>
                <a:latin typeface="PT Sans"/>
                <a:ea typeface="PT Sans"/>
                <a:cs typeface="PT Sans"/>
                <a:sym typeface="PT Sans"/>
              </a:rPr>
              <a:t>The original design’s goal was to allow a place to hold components.</a:t>
            </a:r>
            <a:endParaRPr/>
          </a:p>
          <a:p>
            <a:pPr marL="457200" marR="0" lvl="0" indent="-317500" algn="l" rtl="0">
              <a:lnSpc>
                <a:spcPct val="90000"/>
              </a:lnSpc>
              <a:spcBef>
                <a:spcPts val="800"/>
              </a:spcBef>
              <a:spcAft>
                <a:spcPts val="0"/>
              </a:spcAft>
              <a:buClr>
                <a:schemeClr val="dk1"/>
              </a:buClr>
              <a:buSzPts val="1400"/>
              <a:buFont typeface="Arial"/>
              <a:buChar char="•"/>
            </a:pPr>
            <a:r>
              <a:rPr lang="en-US" sz="2100" b="0" i="0" u="none" strike="noStrike" cap="none">
                <a:solidFill>
                  <a:schemeClr val="dk1"/>
                </a:solidFill>
                <a:latin typeface="PT Sans"/>
                <a:ea typeface="PT Sans"/>
                <a:cs typeface="PT Sans"/>
                <a:sym typeface="PT Sans"/>
              </a:rPr>
              <a:t>The updated design’s goal is to condense the amount of unused space on chassis</a:t>
            </a:r>
            <a:endParaRPr sz="2100" b="0" i="0" u="none" strike="noStrike" cap="none">
              <a:solidFill>
                <a:schemeClr val="dk1"/>
              </a:solidFill>
              <a:latin typeface="PT Sans"/>
              <a:ea typeface="PT Sans"/>
              <a:cs typeface="PT Sans"/>
              <a:sym typeface="PT Sans"/>
            </a:endParaRPr>
          </a:p>
        </p:txBody>
      </p:sp>
      <p:pic>
        <p:nvPicPr>
          <p:cNvPr id="173" name="Google Shape;173;p11"/>
          <p:cNvPicPr preferRelativeResize="0"/>
          <p:nvPr/>
        </p:nvPicPr>
        <p:blipFill rotWithShape="1">
          <a:blip r:embed="rId3">
            <a:alphaModFix/>
          </a:blip>
          <a:srcRect l="8364" r="9826"/>
          <a:stretch/>
        </p:blipFill>
        <p:spPr>
          <a:xfrm>
            <a:off x="6264876" y="2357410"/>
            <a:ext cx="2879124" cy="2647075"/>
          </a:xfrm>
          <a:custGeom>
            <a:avLst/>
            <a:gdLst/>
            <a:ahLst/>
            <a:cxnLst/>
            <a:rect l="l" t="t" r="r" b="b"/>
            <a:pathLst>
              <a:path w="4290741" h="4130271" extrusionOk="0">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ln>
            <a:noFill/>
          </a:ln>
        </p:spPr>
      </p:pic>
      <p:pic>
        <p:nvPicPr>
          <p:cNvPr id="174" name="Google Shape;174;p11" descr="A robot on a table"/>
          <p:cNvPicPr preferRelativeResize="0"/>
          <p:nvPr/>
        </p:nvPicPr>
        <p:blipFill rotWithShape="1">
          <a:blip r:embed="rId4">
            <a:alphaModFix/>
          </a:blip>
          <a:srcRect t="8590" r="4" b="3"/>
          <a:stretch/>
        </p:blipFill>
        <p:spPr>
          <a:xfrm>
            <a:off x="4696205" y="10"/>
            <a:ext cx="3113265" cy="2660854"/>
          </a:xfrm>
          <a:custGeom>
            <a:avLst/>
            <a:gdLst/>
            <a:ahLst/>
            <a:cxnLst/>
            <a:rect l="l" t="t" r="r" b="b"/>
            <a:pathLst>
              <a:path w="3519312" h="3007909" extrusionOk="0">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US"/>
              <a:t>Motor</a:t>
            </a:r>
            <a:endParaRPr/>
          </a:p>
        </p:txBody>
      </p:sp>
      <p:sp>
        <p:nvSpPr>
          <p:cNvPr id="180" name="Google Shape;180;p12"/>
          <p:cNvSpPr txBox="1">
            <a:spLocks noGrp="1"/>
          </p:cNvSpPr>
          <p:nvPr>
            <p:ph type="body" idx="1"/>
          </p:nvPr>
        </p:nvSpPr>
        <p:spPr>
          <a:xfrm>
            <a:off x="628650" y="1369219"/>
            <a:ext cx="5166669" cy="3263400"/>
          </a:xfrm>
          <a:prstGeom prst="rect">
            <a:avLst/>
          </a:prstGeom>
          <a:noFill/>
          <a:ln>
            <a:noFill/>
          </a:ln>
        </p:spPr>
        <p:txBody>
          <a:bodyPr spcFirstLastPara="1" wrap="square" lIns="68575" tIns="34275" rIns="68575" bIns="34275" anchor="t" anchorCtr="0">
            <a:normAutofit lnSpcReduction="10000"/>
          </a:bodyPr>
          <a:lstStyle/>
          <a:p>
            <a:pPr marL="457200" lvl="0" indent="-317500" algn="l" rtl="0">
              <a:lnSpc>
                <a:spcPct val="90000"/>
              </a:lnSpc>
              <a:spcBef>
                <a:spcPts val="800"/>
              </a:spcBef>
              <a:spcAft>
                <a:spcPts val="0"/>
              </a:spcAft>
              <a:buClr>
                <a:schemeClr val="dk1"/>
              </a:buClr>
              <a:buSzPts val="1400"/>
              <a:buChar char="•"/>
            </a:pPr>
            <a:r>
              <a:rPr lang="en-US"/>
              <a:t>We also decided to see if we can improve the current motor for better torque</a:t>
            </a:r>
            <a:endParaRPr/>
          </a:p>
          <a:p>
            <a:pPr marL="457200" lvl="0" indent="-317500" algn="l" rtl="0">
              <a:lnSpc>
                <a:spcPct val="90000"/>
              </a:lnSpc>
              <a:spcBef>
                <a:spcPts val="800"/>
              </a:spcBef>
              <a:spcAft>
                <a:spcPts val="0"/>
              </a:spcAft>
              <a:buClr>
                <a:schemeClr val="dk1"/>
              </a:buClr>
              <a:buSzPts val="1400"/>
              <a:buChar char="•"/>
            </a:pPr>
            <a:r>
              <a:rPr lang="en-US"/>
              <a:t>The motor selected is a Bemonoc 12V DC Motor</a:t>
            </a:r>
            <a:endParaRPr/>
          </a:p>
          <a:p>
            <a:pPr marL="457200" lvl="0" indent="-317500" algn="l" rtl="0">
              <a:lnSpc>
                <a:spcPct val="90000"/>
              </a:lnSpc>
              <a:spcBef>
                <a:spcPts val="800"/>
              </a:spcBef>
              <a:spcAft>
                <a:spcPts val="0"/>
              </a:spcAft>
              <a:buClr>
                <a:schemeClr val="dk1"/>
              </a:buClr>
              <a:buSzPts val="1400"/>
              <a:buChar char="•"/>
            </a:pPr>
            <a:r>
              <a:rPr lang="en-US"/>
              <a:t>The motor’s load capacity exceeds the 150% load requirement set in the constraints</a:t>
            </a:r>
            <a:endParaRPr/>
          </a:p>
          <a:p>
            <a:pPr marL="457200" lvl="0" indent="-317500" algn="l" rtl="0">
              <a:lnSpc>
                <a:spcPct val="90000"/>
              </a:lnSpc>
              <a:spcBef>
                <a:spcPts val="800"/>
              </a:spcBef>
              <a:spcAft>
                <a:spcPts val="0"/>
              </a:spcAft>
              <a:buClr>
                <a:schemeClr val="dk1"/>
              </a:buClr>
              <a:buSzPts val="1400"/>
              <a:buChar char="•"/>
            </a:pPr>
            <a:r>
              <a:rPr lang="en-US"/>
              <a:t>The motor driver used is from previous capstone group </a:t>
            </a:r>
            <a:endParaRPr/>
          </a:p>
        </p:txBody>
      </p:sp>
      <p:pic>
        <p:nvPicPr>
          <p:cNvPr id="181" name="Google Shape;181;p12" descr="Bemonoc Encoder Metal Gearmotor 12V DC Low Speed 60 RPM Gear Motor with Encoder for Arduino and 3D Printers"/>
          <p:cNvPicPr preferRelativeResize="0"/>
          <p:nvPr/>
        </p:nvPicPr>
        <p:blipFill rotWithShape="1">
          <a:blip r:embed="rId3">
            <a:alphaModFix/>
          </a:blip>
          <a:srcRect/>
          <a:stretch/>
        </p:blipFill>
        <p:spPr>
          <a:xfrm>
            <a:off x="6078437" y="0"/>
            <a:ext cx="2936331" cy="2936331"/>
          </a:xfrm>
          <a:prstGeom prst="rect">
            <a:avLst/>
          </a:prstGeom>
          <a:noFill/>
          <a:ln>
            <a:noFill/>
          </a:ln>
        </p:spPr>
      </p:pic>
      <p:pic>
        <p:nvPicPr>
          <p:cNvPr id="182" name="Google Shape;182;p12"/>
          <p:cNvPicPr preferRelativeResize="0"/>
          <p:nvPr/>
        </p:nvPicPr>
        <p:blipFill rotWithShape="1">
          <a:blip r:embed="rId4">
            <a:alphaModFix/>
          </a:blip>
          <a:srcRect/>
          <a:stretch/>
        </p:blipFill>
        <p:spPr>
          <a:xfrm>
            <a:off x="6538268" y="2857206"/>
            <a:ext cx="2476500" cy="20971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US"/>
              <a:t>Experimentation and Validation</a:t>
            </a:r>
            <a:endParaRPr/>
          </a:p>
        </p:txBody>
      </p:sp>
      <p:sp>
        <p:nvSpPr>
          <p:cNvPr id="188" name="Google Shape;188;p13"/>
          <p:cNvSpPr txBox="1">
            <a:spLocks noGrp="1"/>
          </p:cNvSpPr>
          <p:nvPr>
            <p:ph type="body" idx="1"/>
          </p:nvPr>
        </p:nvSpPr>
        <p:spPr>
          <a:xfrm>
            <a:off x="319732" y="1268044"/>
            <a:ext cx="4252268" cy="3263400"/>
          </a:xfrm>
          <a:prstGeom prst="rect">
            <a:avLst/>
          </a:prstGeom>
          <a:noFill/>
          <a:ln>
            <a:noFill/>
          </a:ln>
        </p:spPr>
        <p:txBody>
          <a:bodyPr spcFirstLastPara="1" wrap="square" lIns="68575" tIns="34275" rIns="68575" bIns="34275" anchor="t" anchorCtr="0">
            <a:normAutofit/>
          </a:bodyPr>
          <a:lstStyle/>
          <a:p>
            <a:pPr marL="139700" lvl="0" indent="0" algn="l" rtl="0">
              <a:lnSpc>
                <a:spcPct val="90000"/>
              </a:lnSpc>
              <a:spcBef>
                <a:spcPts val="800"/>
              </a:spcBef>
              <a:spcAft>
                <a:spcPts val="0"/>
              </a:spcAft>
              <a:buSzPts val="1400"/>
              <a:buNone/>
            </a:pPr>
            <a:r>
              <a:rPr lang="en-US" sz="2000"/>
              <a:t>Revamp Chassis and Motor:</a:t>
            </a:r>
            <a:endParaRPr/>
          </a:p>
          <a:p>
            <a:pPr marL="914400" lvl="1" indent="-317500" algn="l" rtl="0">
              <a:lnSpc>
                <a:spcPct val="90000"/>
              </a:lnSpc>
              <a:spcBef>
                <a:spcPts val="400"/>
              </a:spcBef>
              <a:spcAft>
                <a:spcPts val="0"/>
              </a:spcAft>
              <a:buSzPts val="1400"/>
              <a:buChar char="•"/>
            </a:pPr>
            <a:r>
              <a:rPr lang="en-US" sz="1700"/>
              <a:t>The new chassis design houses all components</a:t>
            </a:r>
            <a:endParaRPr/>
          </a:p>
          <a:p>
            <a:pPr marL="914400" lvl="1" indent="-317500" algn="l" rtl="0">
              <a:lnSpc>
                <a:spcPct val="90000"/>
              </a:lnSpc>
              <a:spcBef>
                <a:spcPts val="400"/>
              </a:spcBef>
              <a:spcAft>
                <a:spcPts val="0"/>
              </a:spcAft>
              <a:buSzPts val="1400"/>
              <a:buChar char="•"/>
            </a:pPr>
            <a:r>
              <a:rPr lang="en-US" sz="1700"/>
              <a:t>The motor handles the weight of Croomba</a:t>
            </a:r>
            <a:endParaRPr sz="1700"/>
          </a:p>
          <a:p>
            <a:pPr marL="914400" lvl="1" indent="-317500" algn="l" rtl="0">
              <a:lnSpc>
                <a:spcPct val="90000"/>
              </a:lnSpc>
              <a:spcBef>
                <a:spcPts val="400"/>
              </a:spcBef>
              <a:spcAft>
                <a:spcPts val="0"/>
              </a:spcAft>
              <a:buSzPts val="1400"/>
              <a:buChar char="•"/>
            </a:pPr>
            <a:r>
              <a:rPr lang="en-US" sz="1700"/>
              <a:t>The Croomba can handle up to a 25-degree incline</a:t>
            </a:r>
            <a:endParaRPr/>
          </a:p>
          <a:p>
            <a:pPr marL="1371600" lvl="2" indent="-228600" algn="l" rtl="0">
              <a:lnSpc>
                <a:spcPct val="90000"/>
              </a:lnSpc>
              <a:spcBef>
                <a:spcPts val="400"/>
              </a:spcBef>
              <a:spcAft>
                <a:spcPts val="0"/>
              </a:spcAft>
              <a:buSzPts val="1400"/>
              <a:buNone/>
            </a:pPr>
            <a:endParaRPr sz="1400"/>
          </a:p>
          <a:p>
            <a:pPr marL="457200" lvl="0" indent="-228600" algn="l" rtl="0">
              <a:lnSpc>
                <a:spcPct val="90000"/>
              </a:lnSpc>
              <a:spcBef>
                <a:spcPts val="800"/>
              </a:spcBef>
              <a:spcAft>
                <a:spcPts val="0"/>
              </a:spcAft>
              <a:buClr>
                <a:schemeClr val="dk1"/>
              </a:buClr>
              <a:buSzPts val="1400"/>
              <a:buNone/>
            </a:pPr>
            <a:endParaRPr/>
          </a:p>
        </p:txBody>
      </p:sp>
      <p:pic>
        <p:nvPicPr>
          <p:cNvPr id="2" name="10 - degree Trial 1">
            <a:hlinkClick r:id="" action="ppaction://media"/>
            <a:extLst>
              <a:ext uri="{FF2B5EF4-FFF2-40B4-BE49-F238E27FC236}">
                <a16:creationId xmlns:a16="http://schemas.microsoft.com/office/drawing/2014/main" id="{E5B78569-5872-2EFA-0CF2-AC5A8E242B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2066" y="1375799"/>
            <a:ext cx="4252291" cy="2391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Google Shape;50;g26285c39fe3_0_15"/>
          <p:cNvPicPr preferRelativeResize="0"/>
          <p:nvPr/>
        </p:nvPicPr>
        <p:blipFill>
          <a:blip r:embed="rId3">
            <a:alphaModFix/>
          </a:blip>
          <a:stretch>
            <a:fillRect/>
          </a:stretch>
        </p:blipFill>
        <p:spPr>
          <a:xfrm>
            <a:off x="152400" y="152400"/>
            <a:ext cx="8839202" cy="44822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US"/>
              <a:t>Difficulties</a:t>
            </a:r>
            <a:endParaRPr/>
          </a:p>
        </p:txBody>
      </p:sp>
      <p:sp>
        <p:nvSpPr>
          <p:cNvPr id="195" name="Google Shape;195;p18"/>
          <p:cNvSpPr txBox="1">
            <a:spLocks noGrp="1"/>
          </p:cNvSpPr>
          <p:nvPr>
            <p:ph type="body" idx="1"/>
          </p:nvPr>
        </p:nvSpPr>
        <p:spPr>
          <a:xfrm>
            <a:off x="628650" y="1168500"/>
            <a:ext cx="7886700" cy="3610200"/>
          </a:xfrm>
          <a:prstGeom prst="rect">
            <a:avLst/>
          </a:prstGeom>
          <a:noFill/>
          <a:ln>
            <a:noFill/>
          </a:ln>
        </p:spPr>
        <p:txBody>
          <a:bodyPr spcFirstLastPara="1" wrap="square" lIns="68575" tIns="34275" rIns="68575" bIns="34275" anchor="t" anchorCtr="0">
            <a:normAutofit/>
          </a:bodyPr>
          <a:lstStyle/>
          <a:p>
            <a:pPr marL="342900" lvl="0" indent="-342900" algn="l" rtl="0">
              <a:lnSpc>
                <a:spcPct val="90000"/>
              </a:lnSpc>
              <a:spcBef>
                <a:spcPts val="800"/>
              </a:spcBef>
              <a:spcAft>
                <a:spcPts val="0"/>
              </a:spcAft>
              <a:buSzPts val="1400"/>
              <a:buChar char="•"/>
            </a:pPr>
            <a:r>
              <a:rPr lang="en-US"/>
              <a:t>Radon Sensor Extension</a:t>
            </a:r>
            <a:endParaRPr/>
          </a:p>
          <a:p>
            <a:pPr marL="342900" lvl="0" indent="-254000" algn="l" rtl="0">
              <a:lnSpc>
                <a:spcPct val="90000"/>
              </a:lnSpc>
              <a:spcBef>
                <a:spcPts val="800"/>
              </a:spcBef>
              <a:spcAft>
                <a:spcPts val="0"/>
              </a:spcAft>
              <a:buSzPts val="1400"/>
              <a:buNone/>
            </a:pPr>
            <a:endParaRPr/>
          </a:p>
          <a:p>
            <a:pPr marL="0" lvl="0" indent="0" algn="l" rtl="0">
              <a:lnSpc>
                <a:spcPct val="90000"/>
              </a:lnSpc>
              <a:spcBef>
                <a:spcPts val="800"/>
              </a:spcBef>
              <a:spcAft>
                <a:spcPts val="0"/>
              </a:spcAft>
              <a:buSzPts val="1400"/>
              <a:buNone/>
            </a:pPr>
            <a:endParaRPr/>
          </a:p>
        </p:txBody>
      </p:sp>
      <p:pic>
        <p:nvPicPr>
          <p:cNvPr id="196" name="Google Shape;196;p18"/>
          <p:cNvPicPr preferRelativeResize="0"/>
          <p:nvPr/>
        </p:nvPicPr>
        <p:blipFill>
          <a:blip r:embed="rId3">
            <a:alphaModFix/>
          </a:blip>
          <a:stretch>
            <a:fillRect/>
          </a:stretch>
        </p:blipFill>
        <p:spPr>
          <a:xfrm>
            <a:off x="5050700" y="1268050"/>
            <a:ext cx="3939711" cy="3610200"/>
          </a:xfrm>
          <a:prstGeom prst="rect">
            <a:avLst/>
          </a:prstGeom>
          <a:noFill/>
          <a:ln>
            <a:noFill/>
          </a:ln>
        </p:spPr>
      </p:pic>
      <p:pic>
        <p:nvPicPr>
          <p:cNvPr id="197" name="Google Shape;197;p18"/>
          <p:cNvPicPr preferRelativeResize="0"/>
          <p:nvPr/>
        </p:nvPicPr>
        <p:blipFill rotWithShape="1">
          <a:blip r:embed="rId4">
            <a:alphaModFix/>
          </a:blip>
          <a:srcRect l="28748" r="31361"/>
          <a:stretch/>
        </p:blipFill>
        <p:spPr>
          <a:xfrm>
            <a:off x="2246125" y="1701200"/>
            <a:ext cx="2405625" cy="3192650"/>
          </a:xfrm>
          <a:prstGeom prst="rect">
            <a:avLst/>
          </a:prstGeom>
          <a:noFill/>
          <a:ln>
            <a:noFill/>
          </a:ln>
        </p:spPr>
      </p:pic>
      <p:pic>
        <p:nvPicPr>
          <p:cNvPr id="198" name="Google Shape;198;p18"/>
          <p:cNvPicPr preferRelativeResize="0"/>
          <p:nvPr/>
        </p:nvPicPr>
        <p:blipFill rotWithShape="1">
          <a:blip r:embed="rId5">
            <a:alphaModFix/>
          </a:blip>
          <a:srcRect l="29380" r="25376"/>
          <a:stretch/>
        </p:blipFill>
        <p:spPr>
          <a:xfrm>
            <a:off x="225925" y="1701200"/>
            <a:ext cx="1773692" cy="319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6285c39fe3_0_4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US"/>
              <a:t>Lessons Learned</a:t>
            </a:r>
            <a:endParaRPr/>
          </a:p>
        </p:txBody>
      </p:sp>
      <p:sp>
        <p:nvSpPr>
          <p:cNvPr id="204" name="Google Shape;204;g26285c39fe3_0_48"/>
          <p:cNvSpPr txBox="1">
            <a:spLocks noGrp="1"/>
          </p:cNvSpPr>
          <p:nvPr>
            <p:ph type="body" idx="1"/>
          </p:nvPr>
        </p:nvSpPr>
        <p:spPr>
          <a:xfrm>
            <a:off x="628650" y="1168500"/>
            <a:ext cx="7886700" cy="3610200"/>
          </a:xfrm>
          <a:prstGeom prst="rect">
            <a:avLst/>
          </a:prstGeom>
          <a:noFill/>
          <a:ln>
            <a:noFill/>
          </a:ln>
        </p:spPr>
        <p:txBody>
          <a:bodyPr spcFirstLastPara="1" wrap="square" lIns="68575" tIns="34275" rIns="68575" bIns="34275" anchor="t" anchorCtr="0">
            <a:normAutofit/>
          </a:bodyPr>
          <a:lstStyle/>
          <a:p>
            <a:pPr marL="342900" lvl="0" indent="-342900" algn="l" rtl="0">
              <a:lnSpc>
                <a:spcPct val="90000"/>
              </a:lnSpc>
              <a:spcBef>
                <a:spcPts val="800"/>
              </a:spcBef>
              <a:spcAft>
                <a:spcPts val="0"/>
              </a:spcAft>
              <a:buSzPts val="1400"/>
              <a:buChar char="•"/>
            </a:pPr>
            <a:r>
              <a:rPr lang="en-US"/>
              <a:t>Documentation</a:t>
            </a:r>
            <a:endParaRPr/>
          </a:p>
          <a:p>
            <a:pPr marL="342900" lvl="0" indent="-342900" algn="l" rtl="0">
              <a:lnSpc>
                <a:spcPct val="90000"/>
              </a:lnSpc>
              <a:spcBef>
                <a:spcPts val="800"/>
              </a:spcBef>
              <a:spcAft>
                <a:spcPts val="0"/>
              </a:spcAft>
              <a:buSzPts val="1400"/>
              <a:buChar char="•"/>
            </a:pPr>
            <a:r>
              <a:rPr lang="en-US"/>
              <a:t>Communication</a:t>
            </a:r>
            <a:endParaRPr/>
          </a:p>
          <a:p>
            <a:pPr marL="342900" lvl="0" indent="-254000" algn="l" rtl="0">
              <a:lnSpc>
                <a:spcPct val="90000"/>
              </a:lnSpc>
              <a:spcBef>
                <a:spcPts val="800"/>
              </a:spcBef>
              <a:spcAft>
                <a:spcPts val="0"/>
              </a:spcAft>
              <a:buSzPts val="1400"/>
              <a:buNone/>
            </a:pPr>
            <a:endParaRPr/>
          </a:p>
          <a:p>
            <a:pPr marL="0" lvl="0" indent="0" algn="l" rtl="0">
              <a:lnSpc>
                <a:spcPct val="90000"/>
              </a:lnSpc>
              <a:spcBef>
                <a:spcPts val="800"/>
              </a:spcBef>
              <a:spcAft>
                <a:spcPts val="0"/>
              </a:spcAft>
              <a:buSzPts val="1400"/>
              <a:buNone/>
            </a:pPr>
            <a:endParaRPr/>
          </a:p>
        </p:txBody>
      </p:sp>
      <p:pic>
        <p:nvPicPr>
          <p:cNvPr id="205" name="Google Shape;205;g26285c39fe3_0_48"/>
          <p:cNvPicPr preferRelativeResize="0"/>
          <p:nvPr/>
        </p:nvPicPr>
        <p:blipFill>
          <a:blip r:embed="rId3">
            <a:alphaModFix/>
          </a:blip>
          <a:stretch>
            <a:fillRect/>
          </a:stretch>
        </p:blipFill>
        <p:spPr>
          <a:xfrm>
            <a:off x="3306525" y="1225175"/>
            <a:ext cx="5566301" cy="3131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9"/>
          <p:cNvSpPr txBox="1">
            <a:spLocks noGrp="1"/>
          </p:cNvSpPr>
          <p:nvPr>
            <p:ph type="title"/>
          </p:nvPr>
        </p:nvSpPr>
        <p:spPr>
          <a:xfrm>
            <a:off x="270227" y="2074661"/>
            <a:ext cx="29205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US"/>
              <a:t>Demonstration</a:t>
            </a:r>
            <a:endParaRPr/>
          </a:p>
        </p:txBody>
      </p:sp>
      <p:pic>
        <p:nvPicPr>
          <p:cNvPr id="3" name="IMG_5263">
            <a:hlinkClick r:id="" action="ppaction://media"/>
            <a:extLst>
              <a:ext uri="{FF2B5EF4-FFF2-40B4-BE49-F238E27FC236}">
                <a16:creationId xmlns:a16="http://schemas.microsoft.com/office/drawing/2014/main" id="{7322394A-5415-28CE-B3BE-1AC1AF045B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89021" y="149656"/>
            <a:ext cx="4114800" cy="46841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US"/>
              <a:t>The Budget</a:t>
            </a:r>
            <a:endParaRPr/>
          </a:p>
        </p:txBody>
      </p:sp>
      <p:sp>
        <p:nvSpPr>
          <p:cNvPr id="217" name="Google Shape;217;p16"/>
          <p:cNvSpPr txBox="1">
            <a:spLocks noGrp="1"/>
          </p:cNvSpPr>
          <p:nvPr>
            <p:ph type="body" idx="1"/>
          </p:nvPr>
        </p:nvSpPr>
        <p:spPr>
          <a:xfrm>
            <a:off x="628650" y="1168500"/>
            <a:ext cx="2308500" cy="3610200"/>
          </a:xfrm>
          <a:prstGeom prst="rect">
            <a:avLst/>
          </a:prstGeom>
          <a:noFill/>
          <a:ln>
            <a:noFill/>
          </a:ln>
        </p:spPr>
        <p:txBody>
          <a:bodyPr spcFirstLastPara="1" wrap="square" lIns="68575" tIns="34275" rIns="68575" bIns="34275" anchor="t" anchorCtr="0">
            <a:normAutofit/>
          </a:bodyPr>
          <a:lstStyle/>
          <a:p>
            <a:pPr marL="342900" lvl="0" indent="-342900" algn="l" rtl="0">
              <a:lnSpc>
                <a:spcPct val="90000"/>
              </a:lnSpc>
              <a:spcBef>
                <a:spcPts val="800"/>
              </a:spcBef>
              <a:spcAft>
                <a:spcPts val="0"/>
              </a:spcAft>
              <a:buSzPts val="1400"/>
              <a:buChar char="•"/>
            </a:pPr>
            <a:r>
              <a:rPr lang="en-US"/>
              <a:t>Current Croomba cost</a:t>
            </a:r>
            <a:endParaRPr/>
          </a:p>
          <a:p>
            <a:pPr marL="914400" lvl="1" indent="-317500" algn="l" rtl="0">
              <a:lnSpc>
                <a:spcPct val="90000"/>
              </a:lnSpc>
              <a:spcBef>
                <a:spcPts val="800"/>
              </a:spcBef>
              <a:spcAft>
                <a:spcPts val="0"/>
              </a:spcAft>
              <a:buSzPts val="1400"/>
              <a:buChar char="•"/>
            </a:pPr>
            <a:r>
              <a:rPr lang="en-US"/>
              <a:t>$763.23</a:t>
            </a:r>
            <a:endParaRPr/>
          </a:p>
          <a:p>
            <a:pPr marL="457200" lvl="0" indent="-317500" algn="l" rtl="0">
              <a:lnSpc>
                <a:spcPct val="90000"/>
              </a:lnSpc>
              <a:spcBef>
                <a:spcPts val="800"/>
              </a:spcBef>
              <a:spcAft>
                <a:spcPts val="0"/>
              </a:spcAft>
              <a:buSzPts val="1400"/>
              <a:buChar char="•"/>
            </a:pPr>
            <a:r>
              <a:rPr lang="en-US"/>
              <a:t>Croomba Cost with Extensions</a:t>
            </a:r>
            <a:endParaRPr/>
          </a:p>
          <a:p>
            <a:pPr marL="914400" lvl="1" indent="-317500" algn="l" rtl="0">
              <a:lnSpc>
                <a:spcPct val="90000"/>
              </a:lnSpc>
              <a:spcBef>
                <a:spcPts val="800"/>
              </a:spcBef>
              <a:spcAft>
                <a:spcPts val="0"/>
              </a:spcAft>
              <a:buSzPts val="1400"/>
              <a:buChar char="•"/>
            </a:pPr>
            <a:r>
              <a:rPr lang="en-US"/>
              <a:t>$824.58</a:t>
            </a:r>
            <a:endParaRPr/>
          </a:p>
          <a:p>
            <a:pPr marL="342900" lvl="0" indent="-254000" algn="l" rtl="0">
              <a:lnSpc>
                <a:spcPct val="90000"/>
              </a:lnSpc>
              <a:spcBef>
                <a:spcPts val="800"/>
              </a:spcBef>
              <a:spcAft>
                <a:spcPts val="0"/>
              </a:spcAft>
              <a:buSzPts val="1400"/>
              <a:buNone/>
            </a:pPr>
            <a:endParaRPr/>
          </a:p>
          <a:p>
            <a:pPr marL="0" lvl="0" indent="0" algn="l" rtl="0">
              <a:lnSpc>
                <a:spcPct val="90000"/>
              </a:lnSpc>
              <a:spcBef>
                <a:spcPts val="800"/>
              </a:spcBef>
              <a:spcAft>
                <a:spcPts val="0"/>
              </a:spcAft>
              <a:buSzPts val="1400"/>
              <a:buNone/>
            </a:pPr>
            <a:endParaRPr/>
          </a:p>
        </p:txBody>
      </p:sp>
      <p:graphicFrame>
        <p:nvGraphicFramePr>
          <p:cNvPr id="218" name="Google Shape;218;p16"/>
          <p:cNvGraphicFramePr/>
          <p:nvPr/>
        </p:nvGraphicFramePr>
        <p:xfrm>
          <a:off x="2937150" y="985638"/>
          <a:ext cx="5814850" cy="3172245"/>
        </p:xfrm>
        <a:graphic>
          <a:graphicData uri="http://schemas.openxmlformats.org/drawingml/2006/table">
            <a:tbl>
              <a:tblPr>
                <a:noFill/>
                <a:tableStyleId>{48E3595B-932F-40D7-9613-C36CFFC10445}</a:tableStyleId>
              </a:tblPr>
              <a:tblGrid>
                <a:gridCol w="804425">
                  <a:extLst>
                    <a:ext uri="{9D8B030D-6E8A-4147-A177-3AD203B41FA5}">
                      <a16:colId xmlns:a16="http://schemas.microsoft.com/office/drawing/2014/main" val="20000"/>
                    </a:ext>
                  </a:extLst>
                </a:gridCol>
                <a:gridCol w="1225950">
                  <a:extLst>
                    <a:ext uri="{9D8B030D-6E8A-4147-A177-3AD203B41FA5}">
                      <a16:colId xmlns:a16="http://schemas.microsoft.com/office/drawing/2014/main" val="20001"/>
                    </a:ext>
                  </a:extLst>
                </a:gridCol>
                <a:gridCol w="1020850">
                  <a:extLst>
                    <a:ext uri="{9D8B030D-6E8A-4147-A177-3AD203B41FA5}">
                      <a16:colId xmlns:a16="http://schemas.microsoft.com/office/drawing/2014/main" val="20002"/>
                    </a:ext>
                  </a:extLst>
                </a:gridCol>
                <a:gridCol w="1089300">
                  <a:extLst>
                    <a:ext uri="{9D8B030D-6E8A-4147-A177-3AD203B41FA5}">
                      <a16:colId xmlns:a16="http://schemas.microsoft.com/office/drawing/2014/main" val="20003"/>
                    </a:ext>
                  </a:extLst>
                </a:gridCol>
                <a:gridCol w="436050">
                  <a:extLst>
                    <a:ext uri="{9D8B030D-6E8A-4147-A177-3AD203B41FA5}">
                      <a16:colId xmlns:a16="http://schemas.microsoft.com/office/drawing/2014/main" val="20004"/>
                    </a:ext>
                  </a:extLst>
                </a:gridCol>
                <a:gridCol w="609625">
                  <a:extLst>
                    <a:ext uri="{9D8B030D-6E8A-4147-A177-3AD203B41FA5}">
                      <a16:colId xmlns:a16="http://schemas.microsoft.com/office/drawing/2014/main" val="20005"/>
                    </a:ext>
                  </a:extLst>
                </a:gridCol>
                <a:gridCol w="628650">
                  <a:extLst>
                    <a:ext uri="{9D8B030D-6E8A-4147-A177-3AD203B41FA5}">
                      <a16:colId xmlns:a16="http://schemas.microsoft.com/office/drawing/2014/main" val="20006"/>
                    </a:ext>
                  </a:extLst>
                </a:gridCol>
              </a:tblGrid>
              <a:tr h="1049575">
                <a:tc>
                  <a:txBody>
                    <a:bodyPr/>
                    <a:lstStyle/>
                    <a:p>
                      <a:pPr marL="0" lvl="0" indent="0" algn="l" rtl="0">
                        <a:spcBef>
                          <a:spcPts val="0"/>
                        </a:spcBef>
                        <a:spcAft>
                          <a:spcPts val="0"/>
                        </a:spcAft>
                        <a:buNone/>
                      </a:pPr>
                      <a:r>
                        <a:rPr lang="en-US" sz="1200">
                          <a:solidFill>
                            <a:schemeClr val="dk1"/>
                          </a:solidFill>
                        </a:rPr>
                        <a:t>Name of Items</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lvl="0" indent="0" algn="l" rtl="0">
                        <a:spcBef>
                          <a:spcPts val="0"/>
                        </a:spcBef>
                        <a:spcAft>
                          <a:spcPts val="0"/>
                        </a:spcAft>
                        <a:buClr>
                          <a:schemeClr val="dk1"/>
                        </a:buClr>
                        <a:buFont typeface="Arial"/>
                        <a:buNone/>
                      </a:pPr>
                      <a:r>
                        <a:rPr lang="en-US" sz="1200">
                          <a:solidFill>
                            <a:schemeClr val="dk1"/>
                          </a:solidFill>
                        </a:rPr>
                        <a:t>Used in which subsystem</a:t>
                      </a:r>
                      <a:endParaRPr>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lvl="0" indent="0" algn="l" rtl="0">
                        <a:spcBef>
                          <a:spcPts val="0"/>
                        </a:spcBef>
                        <a:spcAft>
                          <a:spcPts val="0"/>
                        </a:spcAft>
                        <a:buClr>
                          <a:schemeClr val="dk1"/>
                        </a:buClr>
                        <a:buFont typeface="Arial"/>
                        <a:buNone/>
                      </a:pPr>
                      <a:r>
                        <a:rPr lang="en-US" sz="1200">
                          <a:solidFill>
                            <a:schemeClr val="dk1"/>
                          </a:solidFill>
                        </a:rPr>
                        <a:t>Part # </a:t>
                      </a:r>
                      <a:endParaRPr>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lvl="0" indent="0" algn="l" rtl="0">
                        <a:spcBef>
                          <a:spcPts val="0"/>
                        </a:spcBef>
                        <a:spcAft>
                          <a:spcPts val="0"/>
                        </a:spcAft>
                        <a:buClr>
                          <a:schemeClr val="dk1"/>
                        </a:buClr>
                        <a:buFont typeface="Arial"/>
                        <a:buNone/>
                      </a:pPr>
                      <a:r>
                        <a:rPr lang="en-US" sz="1200">
                          <a:solidFill>
                            <a:schemeClr val="dk1"/>
                          </a:solidFill>
                        </a:rPr>
                        <a:t>Manufacturer</a:t>
                      </a:r>
                      <a:endParaRPr>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lvl="0" indent="0" algn="l" rtl="0">
                        <a:spcBef>
                          <a:spcPts val="0"/>
                        </a:spcBef>
                        <a:spcAft>
                          <a:spcPts val="0"/>
                        </a:spcAft>
                        <a:buClr>
                          <a:schemeClr val="dk1"/>
                        </a:buClr>
                        <a:buFont typeface="Arial"/>
                        <a:buNone/>
                      </a:pPr>
                      <a:r>
                        <a:rPr lang="en-US" sz="1200">
                          <a:solidFill>
                            <a:schemeClr val="dk1"/>
                          </a:solidFill>
                        </a:rPr>
                        <a:t>Qty</a:t>
                      </a:r>
                      <a:endParaRPr>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lvl="0" indent="0" algn="l" rtl="0">
                        <a:spcBef>
                          <a:spcPts val="0"/>
                        </a:spcBef>
                        <a:spcAft>
                          <a:spcPts val="0"/>
                        </a:spcAft>
                        <a:buClr>
                          <a:schemeClr val="dk1"/>
                        </a:buClr>
                        <a:buFont typeface="Arial"/>
                        <a:buNone/>
                      </a:pPr>
                      <a:r>
                        <a:rPr lang="en-US" sz="1200">
                          <a:solidFill>
                            <a:schemeClr val="dk1"/>
                          </a:solidFill>
                        </a:rPr>
                        <a:t>Price</a:t>
                      </a:r>
                      <a:endParaRPr>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lvl="0" indent="0" algn="l" rtl="0">
                        <a:spcBef>
                          <a:spcPts val="0"/>
                        </a:spcBef>
                        <a:spcAft>
                          <a:spcPts val="0"/>
                        </a:spcAft>
                        <a:buClr>
                          <a:schemeClr val="dk1"/>
                        </a:buClr>
                        <a:buFont typeface="Arial"/>
                        <a:buNone/>
                      </a:pPr>
                      <a:r>
                        <a:rPr lang="en-US" sz="1200">
                          <a:solidFill>
                            <a:schemeClr val="dk1"/>
                          </a:solidFill>
                        </a:rPr>
                        <a:t>Total</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extLst>
                  <a:ext uri="{0D108BD9-81ED-4DB2-BD59-A6C34878D82A}">
                    <a16:rowId xmlns:a16="http://schemas.microsoft.com/office/drawing/2014/main" val="10000"/>
                  </a:ext>
                </a:extLst>
              </a:tr>
              <a:tr h="425525">
                <a:tc>
                  <a:txBody>
                    <a:bodyPr/>
                    <a:lstStyle/>
                    <a:p>
                      <a:pPr marL="0" marR="0" lvl="0" indent="0" algn="l" rtl="0">
                        <a:lnSpc>
                          <a:spcPct val="100000"/>
                        </a:lnSpc>
                        <a:spcBef>
                          <a:spcPts val="0"/>
                        </a:spcBef>
                        <a:spcAft>
                          <a:spcPts val="0"/>
                        </a:spcAft>
                        <a:buNone/>
                      </a:pPr>
                      <a:r>
                        <a:rPr lang="en-US" sz="1200" u="none" strike="noStrike" cap="none"/>
                        <a:t>compass</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8CB"/>
                    </a:solidFill>
                  </a:tcPr>
                </a:tc>
                <a:tc>
                  <a:txBody>
                    <a:bodyPr/>
                    <a:lstStyle/>
                    <a:p>
                      <a:pPr marL="0" marR="0" lvl="0" indent="0" algn="l" rtl="0">
                        <a:lnSpc>
                          <a:spcPct val="100000"/>
                        </a:lnSpc>
                        <a:spcBef>
                          <a:spcPts val="0"/>
                        </a:spcBef>
                        <a:spcAft>
                          <a:spcPts val="0"/>
                        </a:spcAft>
                        <a:buNone/>
                      </a:pPr>
                      <a:r>
                        <a:rPr lang="en-US" sz="1200" u="none" strike="noStrike" cap="none"/>
                        <a:t>Environmental </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8CB"/>
                    </a:solidFill>
                  </a:tcPr>
                </a:tc>
                <a:tc>
                  <a:txBody>
                    <a:bodyPr/>
                    <a:lstStyle/>
                    <a:p>
                      <a:pPr marL="0" marR="0" lvl="0" indent="0" algn="l" rtl="0">
                        <a:lnSpc>
                          <a:spcPct val="100000"/>
                        </a:lnSpc>
                        <a:spcBef>
                          <a:spcPts val="0"/>
                        </a:spcBef>
                        <a:spcAft>
                          <a:spcPts val="0"/>
                        </a:spcAft>
                        <a:buNone/>
                      </a:pPr>
                      <a:r>
                        <a:rPr lang="en-US" sz="1200" u="none" strike="noStrike" cap="none"/>
                        <a:t>HMC5883L</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8CB"/>
                    </a:solidFill>
                  </a:tcPr>
                </a:tc>
                <a:tc>
                  <a:txBody>
                    <a:bodyPr/>
                    <a:lstStyle/>
                    <a:p>
                      <a:pPr marL="0" marR="0" lvl="0" indent="0" algn="l" rtl="0">
                        <a:lnSpc>
                          <a:spcPct val="100000"/>
                        </a:lnSpc>
                        <a:spcBef>
                          <a:spcPts val="0"/>
                        </a:spcBef>
                        <a:spcAft>
                          <a:spcPts val="0"/>
                        </a:spcAft>
                        <a:buNone/>
                      </a:pPr>
                      <a:r>
                        <a:rPr lang="en-US" sz="1200" u="none" strike="noStrike" cap="none"/>
                        <a:t>adafruit</a:t>
                      </a:r>
                      <a:endParaRPr sz="12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8CB"/>
                    </a:solidFill>
                  </a:tcPr>
                </a:tc>
                <a:tc>
                  <a:txBody>
                    <a:bodyPr/>
                    <a:lstStyle/>
                    <a:p>
                      <a:pPr marL="0" marR="0" lvl="0" indent="0" algn="l" rtl="0">
                        <a:lnSpc>
                          <a:spcPct val="100000"/>
                        </a:lnSpc>
                        <a:spcBef>
                          <a:spcPts val="0"/>
                        </a:spcBef>
                        <a:spcAft>
                          <a:spcPts val="0"/>
                        </a:spcAft>
                        <a:buNone/>
                      </a:pPr>
                      <a:r>
                        <a:rPr lang="en-US" sz="1200" u="none" strike="noStrike" cap="none"/>
                        <a:t>1</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8CB"/>
                    </a:solidFill>
                  </a:tcPr>
                </a:tc>
                <a:tc>
                  <a:txBody>
                    <a:bodyPr/>
                    <a:lstStyle/>
                    <a:p>
                      <a:pPr marL="0" marR="0" lvl="0" indent="0" algn="l" rtl="0">
                        <a:lnSpc>
                          <a:spcPct val="100000"/>
                        </a:lnSpc>
                        <a:spcBef>
                          <a:spcPts val="0"/>
                        </a:spcBef>
                        <a:spcAft>
                          <a:spcPts val="0"/>
                        </a:spcAft>
                        <a:buNone/>
                      </a:pPr>
                      <a:r>
                        <a:rPr lang="en-US" sz="1200" u="none" strike="noStrike" cap="none"/>
                        <a:t>6.69</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8CB"/>
                    </a:solidFill>
                  </a:tcPr>
                </a:tc>
                <a:tc>
                  <a:txBody>
                    <a:bodyPr/>
                    <a:lstStyle/>
                    <a:p>
                      <a:pPr marL="0" marR="0" lvl="0" indent="0" algn="l" rtl="0">
                        <a:lnSpc>
                          <a:spcPct val="100000"/>
                        </a:lnSpc>
                        <a:spcBef>
                          <a:spcPts val="0"/>
                        </a:spcBef>
                        <a:spcAft>
                          <a:spcPts val="0"/>
                        </a:spcAft>
                        <a:buNone/>
                      </a:pPr>
                      <a:r>
                        <a:rPr lang="en-US" sz="1200" u="none" strike="noStrike" cap="none"/>
                        <a:t>6.69</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8CB"/>
                    </a:solidFill>
                  </a:tcPr>
                </a:tc>
                <a:extLst>
                  <a:ext uri="{0D108BD9-81ED-4DB2-BD59-A6C34878D82A}">
                    <a16:rowId xmlns:a16="http://schemas.microsoft.com/office/drawing/2014/main" val="10001"/>
                  </a:ext>
                </a:extLst>
              </a:tr>
              <a:tr h="595725">
                <a:tc>
                  <a:txBody>
                    <a:bodyPr/>
                    <a:lstStyle/>
                    <a:p>
                      <a:pPr marL="0" marR="0" lvl="0" indent="0" algn="l" rtl="0">
                        <a:lnSpc>
                          <a:spcPct val="100000"/>
                        </a:lnSpc>
                        <a:spcBef>
                          <a:spcPts val="0"/>
                        </a:spcBef>
                        <a:spcAft>
                          <a:spcPts val="0"/>
                        </a:spcAft>
                        <a:buNone/>
                      </a:pPr>
                      <a:r>
                        <a:rPr lang="en-US" sz="1200" u="none" strike="noStrike" cap="none"/>
                        <a:t>Arduino Nano</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Environmental </a:t>
                      </a:r>
                      <a:endParaRPr/>
                    </a:p>
                    <a:p>
                      <a:pPr marL="0" marR="0" lvl="0" indent="0" algn="l" rtl="0">
                        <a:lnSpc>
                          <a:spcPct val="100000"/>
                        </a:lnSpc>
                        <a:spcBef>
                          <a:spcPts val="0"/>
                        </a:spcBef>
                        <a:spcAft>
                          <a:spcPts val="0"/>
                        </a:spcAft>
                        <a:buNone/>
                      </a:pPr>
                      <a:endParaRPr sz="12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r>
                        <a:rPr lang="en-US" sz="1200" u="none" strike="noStrike" cap="none"/>
                        <a:t>A000005</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r>
                        <a:rPr lang="en-US" sz="1200" u="none" strike="noStrike" cap="none"/>
                        <a:t>Arduino</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r>
                        <a:rPr lang="en-US" sz="1200" u="none" strike="noStrike" cap="none"/>
                        <a:t>1</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r>
                        <a:rPr lang="en-US" sz="1200" u="none" strike="noStrike" cap="none"/>
                        <a:t>24.90</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r>
                        <a:rPr lang="en-US" sz="1200" u="none" strike="noStrike" cap="none"/>
                        <a:t>24.90</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extLst>
                  <a:ext uri="{0D108BD9-81ED-4DB2-BD59-A6C34878D82A}">
                    <a16:rowId xmlns:a16="http://schemas.microsoft.com/office/drawing/2014/main" val="10002"/>
                  </a:ext>
                </a:extLst>
              </a:tr>
              <a:tr h="595725">
                <a:tc>
                  <a:txBody>
                    <a:bodyPr/>
                    <a:lstStyle/>
                    <a:p>
                      <a:pPr marL="0" marR="0" lvl="0" indent="0" algn="l" rtl="0">
                        <a:lnSpc>
                          <a:spcPct val="100000"/>
                        </a:lnSpc>
                        <a:spcBef>
                          <a:spcPts val="0"/>
                        </a:spcBef>
                        <a:spcAft>
                          <a:spcPts val="0"/>
                        </a:spcAft>
                        <a:buNone/>
                      </a:pPr>
                      <a:r>
                        <a:rPr lang="en-US" sz="1200" u="none" strike="noStrike" cap="none"/>
                        <a:t>Metal DC Geared Motor</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marR="0" lvl="0" indent="0" algn="l" rtl="0">
                        <a:lnSpc>
                          <a:spcPct val="100000"/>
                        </a:lnSpc>
                        <a:spcBef>
                          <a:spcPts val="0"/>
                        </a:spcBef>
                        <a:spcAft>
                          <a:spcPts val="0"/>
                        </a:spcAft>
                        <a:buNone/>
                      </a:pPr>
                      <a:r>
                        <a:rPr lang="en-US" sz="1200" u="none" strike="noStrike" cap="none"/>
                        <a:t>Movement</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marR="0" lvl="0" indent="0" algn="l" rtl="0">
                        <a:lnSpc>
                          <a:spcPct val="100000"/>
                        </a:lnSpc>
                        <a:spcBef>
                          <a:spcPts val="0"/>
                        </a:spcBef>
                        <a:spcAft>
                          <a:spcPts val="0"/>
                        </a:spcAft>
                        <a:buNone/>
                      </a:pPr>
                      <a:r>
                        <a:rPr lang="en-US" sz="1200" u="none" strike="noStrike" cap="none"/>
                        <a:t>TS-25GA37</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marR="0" lvl="0" indent="0" algn="l" rtl="0">
                        <a:lnSpc>
                          <a:spcPct val="100000"/>
                        </a:lnSpc>
                        <a:spcBef>
                          <a:spcPts val="0"/>
                        </a:spcBef>
                        <a:spcAft>
                          <a:spcPts val="0"/>
                        </a:spcAft>
                        <a:buNone/>
                      </a:pPr>
                      <a:r>
                        <a:rPr lang="en-US" sz="1200" u="none" strike="noStrike" cap="none"/>
                        <a:t>Bemonoc</a:t>
                      </a:r>
                      <a:endParaRPr sz="12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marR="0" lvl="0" indent="0" algn="l" rtl="0">
                        <a:lnSpc>
                          <a:spcPct val="100000"/>
                        </a:lnSpc>
                        <a:spcBef>
                          <a:spcPts val="0"/>
                        </a:spcBef>
                        <a:spcAft>
                          <a:spcPts val="0"/>
                        </a:spcAft>
                        <a:buNone/>
                      </a:pPr>
                      <a:r>
                        <a:rPr lang="en-US" sz="1200" u="none" strike="noStrike" cap="none"/>
                        <a:t>2</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marR="0" lvl="0" indent="0" algn="l" rtl="0">
                        <a:lnSpc>
                          <a:spcPct val="100000"/>
                        </a:lnSpc>
                        <a:spcBef>
                          <a:spcPts val="0"/>
                        </a:spcBef>
                        <a:spcAft>
                          <a:spcPts val="0"/>
                        </a:spcAft>
                        <a:buNone/>
                      </a:pPr>
                      <a:r>
                        <a:rPr lang="en-US" sz="1200" u="none" strike="noStrike" cap="none"/>
                        <a:t>14.88</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tc>
                  <a:txBody>
                    <a:bodyPr/>
                    <a:lstStyle/>
                    <a:p>
                      <a:pPr marL="0" marR="0" lvl="0" indent="0" algn="l" rtl="0">
                        <a:lnSpc>
                          <a:spcPct val="100000"/>
                        </a:lnSpc>
                        <a:spcBef>
                          <a:spcPts val="0"/>
                        </a:spcBef>
                        <a:spcAft>
                          <a:spcPts val="0"/>
                        </a:spcAft>
                        <a:buNone/>
                      </a:pPr>
                      <a:r>
                        <a:rPr lang="en-US" sz="1200" u="none" strike="noStrike" cap="none"/>
                        <a:t>29.76</a:t>
                      </a:r>
                      <a:endParaRPr/>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D103"/>
                    </a:solidFill>
                  </a:tcPr>
                </a:tc>
                <a:extLst>
                  <a:ext uri="{0D108BD9-81ED-4DB2-BD59-A6C34878D82A}">
                    <a16:rowId xmlns:a16="http://schemas.microsoft.com/office/drawing/2014/main" val="10003"/>
                  </a:ext>
                </a:extLst>
              </a:tr>
              <a:tr h="278450">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marR="0" lvl="0" indent="0" algn="l" rtl="0">
                        <a:lnSpc>
                          <a:spcPct val="100000"/>
                        </a:lnSpc>
                        <a:spcBef>
                          <a:spcPts val="0"/>
                        </a:spcBef>
                        <a:spcAft>
                          <a:spcPts val="0"/>
                        </a:spcAft>
                        <a:buNone/>
                      </a:pPr>
                      <a:endParaRPr sz="12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tc>
                  <a:txBody>
                    <a:bodyPr/>
                    <a:lstStyle/>
                    <a:p>
                      <a:pPr marL="0" lvl="0" indent="0" algn="l" rtl="0">
                        <a:spcBef>
                          <a:spcPts val="0"/>
                        </a:spcBef>
                        <a:spcAft>
                          <a:spcPts val="0"/>
                        </a:spcAft>
                        <a:buNone/>
                      </a:pPr>
                      <a:r>
                        <a:rPr lang="en-US" sz="1200">
                          <a:solidFill>
                            <a:schemeClr val="dk1"/>
                          </a:solidFill>
                        </a:rPr>
                        <a:t>61.35</a:t>
                      </a:r>
                      <a:endParaRPr sz="120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4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g26285c39fe3_0_19"/>
          <p:cNvPicPr preferRelativeResize="0"/>
          <p:nvPr/>
        </p:nvPicPr>
        <p:blipFill>
          <a:blip r:embed="rId3">
            <a:alphaModFix/>
          </a:blip>
          <a:stretch>
            <a:fillRect/>
          </a:stretch>
        </p:blipFill>
        <p:spPr>
          <a:xfrm>
            <a:off x="0" y="0"/>
            <a:ext cx="9144000" cy="5196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g2a0700a732a_0_5"/>
          <p:cNvPicPr preferRelativeResize="0"/>
          <p:nvPr/>
        </p:nvPicPr>
        <p:blipFill rotWithShape="1">
          <a:blip r:embed="rId3">
            <a:alphaModFix/>
          </a:blip>
          <a:srcRect l="5555" r="5555"/>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6285c39fe3_0_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US"/>
              <a:t>What if? ($600 Budget)</a:t>
            </a:r>
            <a:endParaRPr/>
          </a:p>
        </p:txBody>
      </p:sp>
      <p:sp>
        <p:nvSpPr>
          <p:cNvPr id="234" name="Google Shape;234;g26285c39fe3_0_0"/>
          <p:cNvSpPr txBox="1">
            <a:spLocks noGrp="1"/>
          </p:cNvSpPr>
          <p:nvPr>
            <p:ph type="body" idx="1"/>
          </p:nvPr>
        </p:nvSpPr>
        <p:spPr>
          <a:xfrm>
            <a:off x="628650" y="1168500"/>
            <a:ext cx="3732600" cy="755400"/>
          </a:xfrm>
          <a:prstGeom prst="rect">
            <a:avLst/>
          </a:prstGeom>
          <a:noFill/>
          <a:ln>
            <a:noFill/>
          </a:ln>
        </p:spPr>
        <p:txBody>
          <a:bodyPr spcFirstLastPara="1" wrap="square" lIns="68575" tIns="34275" rIns="68575" bIns="34275" anchor="t" anchorCtr="0">
            <a:normAutofit/>
          </a:bodyPr>
          <a:lstStyle/>
          <a:p>
            <a:pPr marL="342900" lvl="0" indent="-342900" algn="l" rtl="0">
              <a:lnSpc>
                <a:spcPct val="90000"/>
              </a:lnSpc>
              <a:spcBef>
                <a:spcPts val="800"/>
              </a:spcBef>
              <a:spcAft>
                <a:spcPts val="0"/>
              </a:spcAft>
              <a:buSzPts val="1400"/>
              <a:buChar char="•"/>
            </a:pPr>
            <a:r>
              <a:rPr lang="en-US"/>
              <a:t>Meta Quest 2 (VR Headset with Hand-held controller)</a:t>
            </a:r>
            <a:endParaRPr/>
          </a:p>
        </p:txBody>
      </p:sp>
      <p:pic>
        <p:nvPicPr>
          <p:cNvPr id="235" name="Google Shape;235;g26285c39fe3_0_0"/>
          <p:cNvPicPr preferRelativeResize="0"/>
          <p:nvPr/>
        </p:nvPicPr>
        <p:blipFill>
          <a:blip r:embed="rId3">
            <a:alphaModFix/>
          </a:blip>
          <a:stretch>
            <a:fillRect/>
          </a:stretch>
        </p:blipFill>
        <p:spPr>
          <a:xfrm>
            <a:off x="628725" y="1923850"/>
            <a:ext cx="3732460" cy="2099500"/>
          </a:xfrm>
          <a:prstGeom prst="rect">
            <a:avLst/>
          </a:prstGeom>
          <a:noFill/>
          <a:ln>
            <a:noFill/>
          </a:ln>
        </p:spPr>
      </p:pic>
      <p:pic>
        <p:nvPicPr>
          <p:cNvPr id="236" name="Google Shape;236;g26285c39fe3_0_0"/>
          <p:cNvPicPr preferRelativeResize="0"/>
          <p:nvPr/>
        </p:nvPicPr>
        <p:blipFill>
          <a:blip r:embed="rId4">
            <a:alphaModFix/>
          </a:blip>
          <a:stretch>
            <a:fillRect/>
          </a:stretch>
        </p:blipFill>
        <p:spPr>
          <a:xfrm>
            <a:off x="5512101" y="1791000"/>
            <a:ext cx="2838001" cy="2838001"/>
          </a:xfrm>
          <a:prstGeom prst="rect">
            <a:avLst/>
          </a:prstGeom>
          <a:noFill/>
          <a:ln>
            <a:noFill/>
          </a:ln>
        </p:spPr>
      </p:pic>
      <p:sp>
        <p:nvSpPr>
          <p:cNvPr id="237" name="Google Shape;237;g26285c39fe3_0_0"/>
          <p:cNvSpPr txBox="1">
            <a:spLocks noGrp="1"/>
          </p:cNvSpPr>
          <p:nvPr>
            <p:ph type="body" idx="1"/>
          </p:nvPr>
        </p:nvSpPr>
        <p:spPr>
          <a:xfrm>
            <a:off x="5534900" y="1168500"/>
            <a:ext cx="2792400" cy="755400"/>
          </a:xfrm>
          <a:prstGeom prst="rect">
            <a:avLst/>
          </a:prstGeom>
          <a:noFill/>
          <a:ln>
            <a:noFill/>
          </a:ln>
        </p:spPr>
        <p:txBody>
          <a:bodyPr spcFirstLastPara="1" wrap="square" lIns="68575" tIns="34275" rIns="68575" bIns="34275" anchor="t" anchorCtr="0">
            <a:normAutofit/>
          </a:bodyPr>
          <a:lstStyle/>
          <a:p>
            <a:pPr marL="342900" lvl="0" indent="-342900" algn="l" rtl="0">
              <a:lnSpc>
                <a:spcPct val="90000"/>
              </a:lnSpc>
              <a:spcBef>
                <a:spcPts val="800"/>
              </a:spcBef>
              <a:spcAft>
                <a:spcPts val="0"/>
              </a:spcAft>
              <a:buSzPts val="1400"/>
              <a:buChar char="•"/>
            </a:pPr>
            <a:r>
              <a:rPr lang="en-US"/>
              <a:t>GoPro - Max 360 Action Camera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US"/>
              <a:t>What if? (Continued)</a:t>
            </a:r>
            <a:endParaRPr/>
          </a:p>
        </p:txBody>
      </p:sp>
      <p:sp>
        <p:nvSpPr>
          <p:cNvPr id="243" name="Google Shape;243;p17"/>
          <p:cNvSpPr txBox="1">
            <a:spLocks noGrp="1"/>
          </p:cNvSpPr>
          <p:nvPr>
            <p:ph type="body" idx="1"/>
          </p:nvPr>
        </p:nvSpPr>
        <p:spPr>
          <a:xfrm>
            <a:off x="628650" y="1168500"/>
            <a:ext cx="7886700" cy="36102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r>
              <a:rPr lang="en-US"/>
              <a:t>This iteration of the Croomba project has shown that there are still plenty of opportunities for future improvements on later iterations of the robot. </a:t>
            </a:r>
            <a:endParaRPr/>
          </a:p>
          <a:p>
            <a:pPr marL="457200" lvl="0" indent="-317500" algn="l" rtl="0">
              <a:lnSpc>
                <a:spcPct val="90000"/>
              </a:lnSpc>
              <a:spcBef>
                <a:spcPts val="800"/>
              </a:spcBef>
              <a:spcAft>
                <a:spcPts val="0"/>
              </a:spcAft>
              <a:buSzPts val="1400"/>
              <a:buChar char="•"/>
            </a:pPr>
            <a:r>
              <a:rPr lang="en-US"/>
              <a:t>Future possibilities include the addition of more sensors to help improve inspecting capabilities </a:t>
            </a:r>
            <a:endParaRPr/>
          </a:p>
          <a:p>
            <a:pPr marL="457200" lvl="0" indent="-317500" algn="l" rtl="0">
              <a:lnSpc>
                <a:spcPct val="90000"/>
              </a:lnSpc>
              <a:spcBef>
                <a:spcPts val="0"/>
              </a:spcBef>
              <a:spcAft>
                <a:spcPts val="0"/>
              </a:spcAft>
              <a:buSzPts val="1400"/>
              <a:buChar char="•"/>
            </a:pPr>
            <a:r>
              <a:rPr lang="en-US"/>
              <a:t>Live-stream capabilities to replace image stitching, and </a:t>
            </a:r>
            <a:endParaRPr/>
          </a:p>
          <a:p>
            <a:pPr marL="457200" lvl="0" indent="-317500" algn="l" rtl="0">
              <a:lnSpc>
                <a:spcPct val="90000"/>
              </a:lnSpc>
              <a:spcBef>
                <a:spcPts val="0"/>
              </a:spcBef>
              <a:spcAft>
                <a:spcPts val="0"/>
              </a:spcAft>
              <a:buSzPts val="1400"/>
              <a:buChar char="•"/>
            </a:pPr>
            <a:r>
              <a:rPr lang="en-US"/>
              <a:t>Upgrades to the hardware.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628650" y="2017500"/>
            <a:ext cx="7886700" cy="9942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1400"/>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g26285c39fe3_0_5"/>
          <p:cNvPicPr preferRelativeResize="0"/>
          <p:nvPr/>
        </p:nvPicPr>
        <p:blipFill>
          <a:blip r:embed="rId3">
            <a:alphaModFix/>
          </a:blip>
          <a:stretch>
            <a:fillRect/>
          </a:stretch>
        </p:blipFill>
        <p:spPr>
          <a:xfrm>
            <a:off x="152400" y="152400"/>
            <a:ext cx="8839197" cy="46689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g26285c39fe3_0_11"/>
          <p:cNvPicPr preferRelativeResize="0"/>
          <p:nvPr/>
        </p:nvPicPr>
        <p:blipFill>
          <a:blip r:embed="rId3">
            <a:alphaModFix/>
          </a:blip>
          <a:stretch>
            <a:fillRect/>
          </a:stretch>
        </p:blipFill>
        <p:spPr>
          <a:xfrm>
            <a:off x="152400" y="152400"/>
            <a:ext cx="8839203" cy="48167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US"/>
              <a:t>Problems with First Edition</a:t>
            </a:r>
            <a:endParaRPr b="0"/>
          </a:p>
        </p:txBody>
      </p:sp>
      <p:sp>
        <p:nvSpPr>
          <p:cNvPr id="66" name="Google Shape;66;p2"/>
          <p:cNvSpPr txBox="1">
            <a:spLocks noGrp="1"/>
          </p:cNvSpPr>
          <p:nvPr>
            <p:ph type="body" idx="1"/>
          </p:nvPr>
        </p:nvSpPr>
        <p:spPr>
          <a:xfrm>
            <a:off x="628650" y="1369225"/>
            <a:ext cx="4564200" cy="3263400"/>
          </a:xfrm>
          <a:prstGeom prst="rect">
            <a:avLst/>
          </a:prstGeom>
        </p:spPr>
        <p:txBody>
          <a:bodyPr spcFirstLastPara="1" wrap="square" lIns="68575" tIns="34275" rIns="68575" bIns="34275" anchor="t" anchorCtr="0">
            <a:normAutofit/>
          </a:bodyPr>
          <a:lstStyle/>
          <a:p>
            <a:pPr marL="457200" lvl="0" indent="-342900" algn="l" rtl="0">
              <a:lnSpc>
                <a:spcPct val="200000"/>
              </a:lnSpc>
              <a:spcBef>
                <a:spcPts val="0"/>
              </a:spcBef>
              <a:spcAft>
                <a:spcPts val="0"/>
              </a:spcAft>
              <a:buSzPts val="1800"/>
              <a:buFont typeface="Calibri"/>
              <a:buChar char="•"/>
            </a:pPr>
            <a:r>
              <a:rPr lang="en-US" sz="1800">
                <a:latin typeface="Calibri"/>
                <a:ea typeface="Calibri"/>
                <a:cs typeface="Calibri"/>
                <a:sym typeface="Calibri"/>
              </a:rPr>
              <a:t>Image Stitching</a:t>
            </a:r>
            <a:endParaRPr sz="1800">
              <a:latin typeface="Calibri"/>
              <a:ea typeface="Calibri"/>
              <a:cs typeface="Calibri"/>
              <a:sym typeface="Calibri"/>
            </a:endParaRPr>
          </a:p>
          <a:p>
            <a:pPr marL="457200" lvl="0" indent="-342900" algn="l" rtl="0">
              <a:lnSpc>
                <a:spcPct val="200000"/>
              </a:lnSpc>
              <a:spcBef>
                <a:spcPts val="0"/>
              </a:spcBef>
              <a:spcAft>
                <a:spcPts val="0"/>
              </a:spcAft>
              <a:buSzPts val="1800"/>
              <a:buFont typeface="Calibri"/>
              <a:buChar char="•"/>
            </a:pPr>
            <a:r>
              <a:rPr lang="en-US" sz="1800">
                <a:latin typeface="Calibri"/>
                <a:ea typeface="Calibri"/>
                <a:cs typeface="Calibri"/>
                <a:sym typeface="Calibri"/>
              </a:rPr>
              <a:t>Unable to go uphill</a:t>
            </a:r>
            <a:endParaRPr sz="1800">
              <a:latin typeface="Calibri"/>
              <a:ea typeface="Calibri"/>
              <a:cs typeface="Calibri"/>
              <a:sym typeface="Calibri"/>
            </a:endParaRPr>
          </a:p>
          <a:p>
            <a:pPr marL="457200" lvl="0" indent="-342900" algn="l" rtl="0">
              <a:lnSpc>
                <a:spcPct val="200000"/>
              </a:lnSpc>
              <a:spcBef>
                <a:spcPts val="0"/>
              </a:spcBef>
              <a:spcAft>
                <a:spcPts val="0"/>
              </a:spcAft>
              <a:buSzPts val="1800"/>
              <a:buFont typeface="Calibri"/>
              <a:buChar char="•"/>
            </a:pPr>
            <a:r>
              <a:rPr lang="en-US" sz="1800">
                <a:latin typeface="Calibri"/>
                <a:ea typeface="Calibri"/>
                <a:cs typeface="Calibri"/>
                <a:sym typeface="Calibri"/>
              </a:rPr>
              <a:t>Robot can’t determine its whereabouts, no sense of direction</a:t>
            </a:r>
            <a:endParaRPr sz="1800">
              <a:latin typeface="Calibri"/>
              <a:ea typeface="Calibri"/>
              <a:cs typeface="Calibri"/>
              <a:sym typeface="Calibri"/>
            </a:endParaRPr>
          </a:p>
        </p:txBody>
      </p:sp>
      <p:pic>
        <p:nvPicPr>
          <p:cNvPr id="67" name="Google Shape;67;p2"/>
          <p:cNvPicPr preferRelativeResize="0"/>
          <p:nvPr/>
        </p:nvPicPr>
        <p:blipFill>
          <a:blip r:embed="rId3">
            <a:alphaModFix/>
          </a:blip>
          <a:stretch>
            <a:fillRect/>
          </a:stretch>
        </p:blipFill>
        <p:spPr>
          <a:xfrm>
            <a:off x="5192775" y="1268050"/>
            <a:ext cx="3322575" cy="3160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26285c39fe3_0_5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US"/>
              <a:t>Our Goal</a:t>
            </a:r>
            <a:endParaRPr b="0"/>
          </a:p>
        </p:txBody>
      </p:sp>
      <p:sp>
        <p:nvSpPr>
          <p:cNvPr id="73" name="Google Shape;73;g26285c39fe3_0_57"/>
          <p:cNvSpPr txBox="1">
            <a:spLocks noGrp="1"/>
          </p:cNvSpPr>
          <p:nvPr>
            <p:ph type="body" idx="1"/>
          </p:nvPr>
        </p:nvSpPr>
        <p:spPr>
          <a:xfrm>
            <a:off x="628650" y="1268044"/>
            <a:ext cx="7886700" cy="3263400"/>
          </a:xfrm>
          <a:prstGeom prst="rect">
            <a:avLst/>
          </a:prstGeom>
        </p:spPr>
        <p:txBody>
          <a:bodyPr spcFirstLastPara="1" wrap="square" lIns="68575" tIns="34275" rIns="68575" bIns="34275" anchor="t" anchorCtr="0">
            <a:normAutofit/>
          </a:bodyPr>
          <a:lstStyle/>
          <a:p>
            <a:pPr marL="457200" lvl="0" indent="-368300" algn="l" rtl="0">
              <a:lnSpc>
                <a:spcPct val="200000"/>
              </a:lnSpc>
              <a:spcBef>
                <a:spcPts val="800"/>
              </a:spcBef>
              <a:spcAft>
                <a:spcPts val="0"/>
              </a:spcAft>
              <a:buSzPts val="2200"/>
              <a:buFont typeface="PT Sans"/>
              <a:buChar char="•"/>
            </a:pPr>
            <a:r>
              <a:rPr lang="en-US" sz="2200"/>
              <a:t>Improving the previous iteration of the Croomba</a:t>
            </a:r>
            <a:endParaRPr sz="2200"/>
          </a:p>
          <a:p>
            <a:pPr marL="914400" lvl="1" indent="-368300" algn="l" rtl="0">
              <a:lnSpc>
                <a:spcPct val="200000"/>
              </a:lnSpc>
              <a:spcBef>
                <a:spcPts val="0"/>
              </a:spcBef>
              <a:spcAft>
                <a:spcPts val="0"/>
              </a:spcAft>
              <a:buSzPts val="2200"/>
              <a:buFont typeface="PT Sans"/>
              <a:buChar char="•"/>
            </a:pPr>
            <a:r>
              <a:rPr lang="en-US" sz="2200"/>
              <a:t>Adding several extensions to the current robot</a:t>
            </a:r>
            <a:endParaRPr sz="2200"/>
          </a:p>
          <a:p>
            <a:pPr marL="914400" lvl="1" indent="-368300" algn="l" rtl="0">
              <a:lnSpc>
                <a:spcPct val="200000"/>
              </a:lnSpc>
              <a:spcBef>
                <a:spcPts val="0"/>
              </a:spcBef>
              <a:spcAft>
                <a:spcPts val="0"/>
              </a:spcAft>
              <a:buSzPts val="2200"/>
              <a:buFont typeface="PT Sans"/>
              <a:buChar char="•"/>
            </a:pPr>
            <a:r>
              <a:rPr lang="en-US" sz="2200"/>
              <a:t>Making extensions modular</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p:nvPr/>
        </p:nvSpPr>
        <p:spPr>
          <a:xfrm>
            <a:off x="161499" y="3175907"/>
            <a:ext cx="2402086" cy="555172"/>
          </a:xfrm>
          <a:prstGeom prst="roundRect">
            <a:avLst>
              <a:gd name="adj" fmla="val 16667"/>
            </a:avLst>
          </a:prstGeom>
          <a:solidFill>
            <a:schemeClr val="accent3"/>
          </a:solidFill>
          <a:ln w="25400" cap="flat" cmpd="sng">
            <a:solidFill>
              <a:srgbClr val="4545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 name="Google Shape;79;p3"/>
          <p:cNvSpPr/>
          <p:nvPr/>
        </p:nvSpPr>
        <p:spPr>
          <a:xfrm>
            <a:off x="97971" y="1502229"/>
            <a:ext cx="2591170" cy="579664"/>
          </a:xfrm>
          <a:prstGeom prst="roundRect">
            <a:avLst>
              <a:gd name="adj" fmla="val 16667"/>
            </a:avLst>
          </a:prstGeom>
          <a:solidFill>
            <a:schemeClr val="accent4"/>
          </a:solidFill>
          <a:ln w="25400" cap="flat" cmpd="sng">
            <a:solidFill>
              <a:srgbClr val="6B51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 name="Google Shape;80;p3"/>
          <p:cNvSpPr txBox="1">
            <a:spLocks noGrp="1"/>
          </p:cNvSpPr>
          <p:nvPr>
            <p:ph type="title"/>
          </p:nvPr>
        </p:nvSpPr>
        <p:spPr>
          <a:xfrm>
            <a:off x="161500" y="273850"/>
            <a:ext cx="2869500" cy="1033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1400"/>
              <a:buNone/>
            </a:pPr>
            <a:r>
              <a:rPr lang="en-US"/>
              <a:t>High Level Design Update</a:t>
            </a:r>
            <a:endParaRPr/>
          </a:p>
        </p:txBody>
      </p:sp>
      <p:pic>
        <p:nvPicPr>
          <p:cNvPr id="81" name="Google Shape;81;p3"/>
          <p:cNvPicPr preferRelativeResize="0"/>
          <p:nvPr/>
        </p:nvPicPr>
        <p:blipFill rotWithShape="1">
          <a:blip r:embed="rId3">
            <a:alphaModFix/>
          </a:blip>
          <a:srcRect/>
          <a:stretch/>
        </p:blipFill>
        <p:spPr>
          <a:xfrm>
            <a:off x="3031050" y="330455"/>
            <a:ext cx="5951451" cy="4482596"/>
          </a:xfrm>
          <a:prstGeom prst="rect">
            <a:avLst/>
          </a:prstGeom>
          <a:noFill/>
          <a:ln>
            <a:noFill/>
          </a:ln>
        </p:spPr>
      </p:pic>
      <p:sp>
        <p:nvSpPr>
          <p:cNvPr id="82" name="Google Shape;82;p3"/>
          <p:cNvSpPr txBox="1">
            <a:spLocks noGrp="1"/>
          </p:cNvSpPr>
          <p:nvPr>
            <p:ph type="body" idx="1"/>
          </p:nvPr>
        </p:nvSpPr>
        <p:spPr>
          <a:xfrm>
            <a:off x="0" y="1436914"/>
            <a:ext cx="2735037" cy="3028880"/>
          </a:xfrm>
          <a:prstGeom prst="rect">
            <a:avLst/>
          </a:prstGeom>
          <a:noFill/>
          <a:ln>
            <a:noFill/>
          </a:ln>
        </p:spPr>
        <p:txBody>
          <a:bodyPr spcFirstLastPara="1" wrap="square" lIns="68575" tIns="34275" rIns="68575" bIns="34275" anchor="t" anchorCtr="0">
            <a:normAutofit/>
          </a:bodyPr>
          <a:lstStyle/>
          <a:p>
            <a:pPr marL="457200" lvl="0" indent="-342900" algn="l" rtl="0">
              <a:lnSpc>
                <a:spcPct val="90000"/>
              </a:lnSpc>
              <a:spcBef>
                <a:spcPts val="800"/>
              </a:spcBef>
              <a:spcAft>
                <a:spcPts val="0"/>
              </a:spcAft>
              <a:buSzPts val="1800"/>
              <a:buChar char="•"/>
            </a:pPr>
            <a:r>
              <a:rPr lang="en-US" sz="1800"/>
              <a:t>Revamp Chassis and Motor – Movement </a:t>
            </a:r>
            <a:endParaRPr/>
          </a:p>
          <a:p>
            <a:pPr marL="457200" lvl="0" indent="-228600" algn="l" rtl="0">
              <a:lnSpc>
                <a:spcPct val="90000"/>
              </a:lnSpc>
              <a:spcBef>
                <a:spcPts val="800"/>
              </a:spcBef>
              <a:spcAft>
                <a:spcPts val="0"/>
              </a:spcAft>
              <a:buSzPts val="1800"/>
              <a:buNone/>
            </a:pPr>
            <a:endParaRPr sz="1800"/>
          </a:p>
          <a:p>
            <a:pPr marL="114300" lvl="0" indent="0" algn="l" rtl="0">
              <a:lnSpc>
                <a:spcPct val="90000"/>
              </a:lnSpc>
              <a:spcBef>
                <a:spcPts val="800"/>
              </a:spcBef>
              <a:spcAft>
                <a:spcPts val="0"/>
              </a:spcAft>
              <a:buSzPts val="1800"/>
              <a:buNone/>
            </a:pPr>
            <a:endParaRPr sz="1800"/>
          </a:p>
          <a:p>
            <a:pPr marL="114300" lvl="0" indent="0" algn="l" rtl="0">
              <a:lnSpc>
                <a:spcPct val="90000"/>
              </a:lnSpc>
              <a:spcBef>
                <a:spcPts val="800"/>
              </a:spcBef>
              <a:spcAft>
                <a:spcPts val="0"/>
              </a:spcAft>
              <a:buSzPts val="1800"/>
              <a:buNone/>
            </a:pPr>
            <a:endParaRPr sz="1800"/>
          </a:p>
          <a:p>
            <a:pPr marL="457200" lvl="0" indent="-342900" algn="l" rtl="0">
              <a:lnSpc>
                <a:spcPct val="90000"/>
              </a:lnSpc>
              <a:spcBef>
                <a:spcPts val="800"/>
              </a:spcBef>
              <a:spcAft>
                <a:spcPts val="0"/>
              </a:spcAft>
              <a:buSzPts val="1800"/>
              <a:buChar char="•"/>
            </a:pPr>
            <a:r>
              <a:rPr lang="en-US" sz="1800"/>
              <a:t>Compass subsystem – Environment </a:t>
            </a:r>
            <a:endParaRPr/>
          </a:p>
          <a:p>
            <a:pPr marL="457200" lvl="0" indent="-228600" algn="l" rtl="0">
              <a:lnSpc>
                <a:spcPct val="90000"/>
              </a:lnSpc>
              <a:spcBef>
                <a:spcPts val="800"/>
              </a:spcBef>
              <a:spcAft>
                <a:spcPts val="0"/>
              </a:spcAft>
              <a:buSzPts val="1800"/>
              <a:buNone/>
            </a:pPr>
            <a:endParaRPr sz="1800"/>
          </a:p>
          <a:p>
            <a:pPr marL="114300" lvl="0" indent="0" algn="l" rtl="0">
              <a:lnSpc>
                <a:spcPct val="90000"/>
              </a:lnSpc>
              <a:spcBef>
                <a:spcPts val="800"/>
              </a:spcBef>
              <a:spcAft>
                <a:spcPts val="0"/>
              </a:spcAft>
              <a:buSzPts val="1800"/>
              <a:buNone/>
            </a:pPr>
            <a:endParaRPr sz="1800"/>
          </a:p>
        </p:txBody>
      </p:sp>
      <p:cxnSp>
        <p:nvCxnSpPr>
          <p:cNvPr id="83" name="Google Shape;83;p3"/>
          <p:cNvCxnSpPr/>
          <p:nvPr/>
        </p:nvCxnSpPr>
        <p:spPr>
          <a:xfrm rot="10800000" flipH="1">
            <a:off x="2563585" y="339952"/>
            <a:ext cx="3630900" cy="1400400"/>
          </a:xfrm>
          <a:prstGeom prst="bentConnector4">
            <a:avLst>
              <a:gd name="adj1" fmla="val 9023"/>
              <a:gd name="adj2" fmla="val 116322"/>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84" name="Google Shape;84;p3"/>
          <p:cNvCxnSpPr/>
          <p:nvPr/>
        </p:nvCxnSpPr>
        <p:spPr>
          <a:xfrm>
            <a:off x="2024743" y="3608614"/>
            <a:ext cx="1328700" cy="1077600"/>
          </a:xfrm>
          <a:prstGeom prst="bentConnector3">
            <a:avLst>
              <a:gd name="adj1" fmla="val 50000"/>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6285c39fe3_0_2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latin typeface="Calibri"/>
                <a:ea typeface="Calibri"/>
                <a:cs typeface="Calibri"/>
                <a:sym typeface="Calibri"/>
              </a:rPr>
              <a:t>Analysis of GPS and Transition to Compass</a:t>
            </a:r>
            <a:endParaRPr/>
          </a:p>
        </p:txBody>
      </p:sp>
      <p:sp>
        <p:nvSpPr>
          <p:cNvPr id="90" name="Google Shape;90;g26285c39fe3_0_2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85000" lnSpcReduction="10000"/>
          </a:bodyPr>
          <a:lstStyle/>
          <a:p>
            <a:pPr marL="457200" lvl="0" indent="-334327" algn="l" rtl="0">
              <a:lnSpc>
                <a:spcPct val="200000"/>
              </a:lnSpc>
              <a:spcBef>
                <a:spcPts val="0"/>
              </a:spcBef>
              <a:spcAft>
                <a:spcPts val="0"/>
              </a:spcAft>
              <a:buSzPct val="100000"/>
              <a:buFont typeface="Calibri"/>
              <a:buChar char="•"/>
            </a:pPr>
            <a:r>
              <a:rPr lang="en-US" sz="1800">
                <a:latin typeface="Calibri"/>
                <a:ea typeface="Calibri"/>
                <a:cs typeface="Calibri"/>
                <a:sym typeface="Calibri"/>
              </a:rPr>
              <a:t>GPS system faces signal weakening and environmental interference.</a:t>
            </a:r>
            <a:endParaRPr sz="1800">
              <a:latin typeface="Calibri"/>
              <a:ea typeface="Calibri"/>
              <a:cs typeface="Calibri"/>
              <a:sym typeface="Calibri"/>
            </a:endParaRPr>
          </a:p>
          <a:p>
            <a:pPr marL="457200" lvl="0" indent="-334327" algn="l" rtl="0">
              <a:lnSpc>
                <a:spcPct val="200000"/>
              </a:lnSpc>
              <a:spcBef>
                <a:spcPts val="0"/>
              </a:spcBef>
              <a:spcAft>
                <a:spcPts val="0"/>
              </a:spcAft>
              <a:buSzPct val="100000"/>
              <a:buFont typeface="Calibri"/>
              <a:buChar char="•"/>
            </a:pPr>
            <a:r>
              <a:rPr lang="en-US" sz="1800">
                <a:latin typeface="Calibri"/>
                <a:ea typeface="Calibri"/>
                <a:cs typeface="Calibri"/>
                <a:sym typeface="Calibri"/>
              </a:rPr>
              <a:t>Models used to mitigate these effects, but challenges remain.</a:t>
            </a:r>
            <a:endParaRPr sz="1400">
              <a:latin typeface="Arial"/>
              <a:ea typeface="Arial"/>
              <a:cs typeface="Arial"/>
              <a:sym typeface="Arial"/>
            </a:endParaRPr>
          </a:p>
          <a:p>
            <a:pPr marL="457200" lvl="0" indent="-334327" algn="l" rtl="0">
              <a:lnSpc>
                <a:spcPct val="200000"/>
              </a:lnSpc>
              <a:spcBef>
                <a:spcPts val="0"/>
              </a:spcBef>
              <a:spcAft>
                <a:spcPts val="0"/>
              </a:spcAft>
              <a:buSzPct val="100000"/>
              <a:buFont typeface="Calibri"/>
              <a:buChar char="•"/>
            </a:pPr>
            <a:r>
              <a:rPr lang="en-US" sz="1800">
                <a:latin typeface="Calibri"/>
                <a:ea typeface="Calibri"/>
                <a:cs typeface="Calibri"/>
                <a:sym typeface="Calibri"/>
              </a:rPr>
              <a:t>Model crawlspace with walls estimated to block 100.45% of GPS signal.</a:t>
            </a:r>
            <a:endParaRPr sz="1800">
              <a:latin typeface="Calibri"/>
              <a:ea typeface="Calibri"/>
              <a:cs typeface="Calibri"/>
              <a:sym typeface="Calibri"/>
            </a:endParaRPr>
          </a:p>
          <a:p>
            <a:pPr marL="457200" lvl="0" indent="-334327" algn="l" rtl="0">
              <a:lnSpc>
                <a:spcPct val="200000"/>
              </a:lnSpc>
              <a:spcBef>
                <a:spcPts val="0"/>
              </a:spcBef>
              <a:spcAft>
                <a:spcPts val="0"/>
              </a:spcAft>
              <a:buSzPct val="100000"/>
              <a:buFont typeface="Calibri"/>
              <a:buChar char="•"/>
            </a:pPr>
            <a:r>
              <a:rPr lang="en-US" sz="1800">
                <a:latin typeface="Calibri"/>
                <a:ea typeface="Calibri"/>
                <a:cs typeface="Calibri"/>
                <a:sym typeface="Calibri"/>
              </a:rPr>
              <a:t>Uncertainties and limitations led to transition to compass subsystem.</a:t>
            </a:r>
            <a:endParaRPr sz="1800">
              <a:latin typeface="Calibri"/>
              <a:ea typeface="Calibri"/>
              <a:cs typeface="Calibri"/>
              <a:sym typeface="Calibri"/>
            </a:endParaRPr>
          </a:p>
          <a:p>
            <a:pPr marL="457200" lvl="0" indent="-334327" algn="l" rtl="0">
              <a:lnSpc>
                <a:spcPct val="200000"/>
              </a:lnSpc>
              <a:spcBef>
                <a:spcPts val="0"/>
              </a:spcBef>
              <a:spcAft>
                <a:spcPts val="0"/>
              </a:spcAft>
              <a:buSzPct val="100000"/>
              <a:buFont typeface="Calibri"/>
              <a:buChar char="•"/>
            </a:pPr>
            <a:r>
              <a:rPr lang="en-US" sz="1800">
                <a:latin typeface="Calibri"/>
                <a:ea typeface="Calibri"/>
                <a:cs typeface="Calibri"/>
                <a:sym typeface="Calibri"/>
              </a:rPr>
              <a:t>Compass provides reliable and accurate orientation information.</a:t>
            </a:r>
            <a:endParaRPr sz="1400">
              <a:latin typeface="Arial"/>
              <a:ea typeface="Arial"/>
              <a:cs typeface="Arial"/>
              <a:sym typeface="Arial"/>
            </a:endParaRPr>
          </a:p>
          <a:p>
            <a:pPr marL="457200" lvl="0" indent="-334327" algn="l" rtl="0">
              <a:lnSpc>
                <a:spcPct val="200000"/>
              </a:lnSpc>
              <a:spcBef>
                <a:spcPts val="0"/>
              </a:spcBef>
              <a:spcAft>
                <a:spcPts val="0"/>
              </a:spcAft>
              <a:buSzPct val="100000"/>
              <a:buFont typeface="Calibri"/>
              <a:buChar char="•"/>
            </a:pPr>
            <a:r>
              <a:rPr lang="en-US" sz="1800">
                <a:latin typeface="Calibri"/>
                <a:ea typeface="Calibri"/>
                <a:cs typeface="Calibri"/>
                <a:sym typeface="Calibri"/>
              </a:rPr>
              <a:t>Compass unaffected by signal weakening or environmental interference.</a:t>
            </a:r>
            <a:endParaRPr sz="1400">
              <a:latin typeface="Arial"/>
              <a:ea typeface="Arial"/>
              <a:cs typeface="Arial"/>
              <a:sym typeface="Arial"/>
            </a:endParaRPr>
          </a:p>
          <a:p>
            <a:pPr marL="457200" lvl="0" indent="-334327" algn="l" rtl="0">
              <a:lnSpc>
                <a:spcPct val="200000"/>
              </a:lnSpc>
              <a:spcBef>
                <a:spcPts val="0"/>
              </a:spcBef>
              <a:spcAft>
                <a:spcPts val="0"/>
              </a:spcAft>
              <a:buSzPct val="100000"/>
              <a:buFont typeface="Calibri"/>
              <a:buChar char="•"/>
            </a:pPr>
            <a:r>
              <a:rPr lang="en-US" sz="1800">
                <a:latin typeface="Calibri"/>
                <a:ea typeface="Calibri"/>
                <a:cs typeface="Calibri"/>
                <a:sym typeface="Calibri"/>
              </a:rPr>
              <a:t>Improved reliability and performance in robot's navigation capabilities.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US"/>
              <a:t>3-Axis Digital Compass IC HMC5883L </a:t>
            </a:r>
            <a:endParaRPr/>
          </a:p>
        </p:txBody>
      </p:sp>
      <p:pic>
        <p:nvPicPr>
          <p:cNvPr id="96" name="Google Shape;96;p4" descr="A blue circuit board with black arrows&#10;&#10;Description automatically generated"/>
          <p:cNvPicPr preferRelativeResize="0"/>
          <p:nvPr/>
        </p:nvPicPr>
        <p:blipFill rotWithShape="1">
          <a:blip r:embed="rId3">
            <a:alphaModFix/>
          </a:blip>
          <a:srcRect/>
          <a:stretch/>
        </p:blipFill>
        <p:spPr>
          <a:xfrm>
            <a:off x="32806" y="1572679"/>
            <a:ext cx="4831333" cy="2643885"/>
          </a:xfrm>
          <a:prstGeom prst="rect">
            <a:avLst/>
          </a:prstGeom>
          <a:noFill/>
          <a:ln>
            <a:noFill/>
          </a:ln>
        </p:spPr>
      </p:pic>
      <p:pic>
        <p:nvPicPr>
          <p:cNvPr id="97" name="Google Shape;97;p4" descr="A diagram of a square with numbers and symbols&#10;&#10;Description automatically generated with medium confidence"/>
          <p:cNvPicPr preferRelativeResize="0"/>
          <p:nvPr/>
        </p:nvPicPr>
        <p:blipFill rotWithShape="1">
          <a:blip r:embed="rId4">
            <a:alphaModFix/>
          </a:blip>
          <a:srcRect/>
          <a:stretch/>
        </p:blipFill>
        <p:spPr>
          <a:xfrm>
            <a:off x="4864139" y="1268044"/>
            <a:ext cx="4079722" cy="286369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TotalTime>
  <Words>995</Words>
  <Application>Microsoft Office PowerPoint</Application>
  <PresentationFormat>On-screen Show (16:9)</PresentationFormat>
  <Paragraphs>139</Paragraphs>
  <Slides>28</Slides>
  <Notes>28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PT Sans</vt:lpstr>
      <vt:lpstr>Calibri</vt:lpstr>
      <vt:lpstr>Arial</vt:lpstr>
      <vt:lpstr>Office Theme</vt:lpstr>
      <vt:lpstr>The Autonomous Crawl Space Inspection Robot V2</vt:lpstr>
      <vt:lpstr>PowerPoint Presentation</vt:lpstr>
      <vt:lpstr>PowerPoint Presentation</vt:lpstr>
      <vt:lpstr>PowerPoint Presentation</vt:lpstr>
      <vt:lpstr>Problems with First Edition</vt:lpstr>
      <vt:lpstr>Our Goal</vt:lpstr>
      <vt:lpstr>High Level Design Update</vt:lpstr>
      <vt:lpstr>Analysis of GPS and Transition to Compass</vt:lpstr>
      <vt:lpstr>3-Axis Digital Compass IC HMC5883L </vt:lpstr>
      <vt:lpstr>Why are we using the compass?</vt:lpstr>
      <vt:lpstr>Compass Implementation</vt:lpstr>
      <vt:lpstr>Compass Implementation: Software Part Flowchart </vt:lpstr>
      <vt:lpstr>Communication between the Arduino nano and the raspberry pi 4</vt:lpstr>
      <vt:lpstr>Compass Analysis and Results</vt:lpstr>
      <vt:lpstr>Experimentation and Validation</vt:lpstr>
      <vt:lpstr>Revamping Chassis and Motor Subsystem </vt:lpstr>
      <vt:lpstr>Chassis Redesign</vt:lpstr>
      <vt:lpstr>Motor</vt:lpstr>
      <vt:lpstr>Experimentation and Validation</vt:lpstr>
      <vt:lpstr>Difficulties</vt:lpstr>
      <vt:lpstr>Lessons Learned</vt:lpstr>
      <vt:lpstr>Demonstration</vt:lpstr>
      <vt:lpstr>The Budget</vt:lpstr>
      <vt:lpstr>PowerPoint Presentation</vt:lpstr>
      <vt:lpstr>PowerPoint Presentation</vt:lpstr>
      <vt:lpstr>What if? ($600 Budget)</vt:lpstr>
      <vt:lpstr>What if? (Continued)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Autonomous Crawl Space Inspection Robot V2</dc:title>
  <dc:creator>Josh Egwuatu</dc:creator>
  <cp:lastModifiedBy>Egwuatu, Joshua (jiegwuatu42)</cp:lastModifiedBy>
  <cp:revision>2</cp:revision>
  <dcterms:modified xsi:type="dcterms:W3CDTF">2023-12-01T21:19:24Z</dcterms:modified>
</cp:coreProperties>
</file>